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15.jpeg" ContentType="image/jpeg"/>
  <Override PartName="/ppt/media/image14.jpeg" ContentType="image/jpeg"/>
  <Override PartName="/ppt/media/image22.jpeg" ContentType="image/jpeg"/>
  <Override PartName="/ppt/media/image4.png" ContentType="image/png"/>
  <Override PartName="/ppt/media/image13.jpeg" ContentType="image/jpeg"/>
  <Override PartName="/ppt/media/image21.jpeg" ContentType="image/jpeg"/>
  <Override PartName="/ppt/media/image12.jpeg" ContentType="image/jpeg"/>
  <Override PartName="/ppt/media/image20.jpeg" ContentType="image/jpeg"/>
  <Override PartName="/ppt/media/image9.jpeg" ContentType="image/jpeg"/>
  <Override PartName="/ppt/media/image11.jpeg" ContentType="image/jpeg"/>
  <Override PartName="/ppt/media/image8.jpeg" ContentType="image/jpeg"/>
  <Override PartName="/ppt/media/image7.jpeg" ContentType="image/jpeg"/>
  <Override PartName="/ppt/media/image6.jpeg" ContentType="image/jpeg"/>
  <Override PartName="/ppt/media/image10.png" ContentType="image/png"/>
  <Override PartName="/ppt/media/image5.jpeg" ContentType="image/jpeg"/>
  <Override PartName="/ppt/media/image3.jpeg" ContentType="image/jpeg"/>
  <Override PartName="/ppt/media/image19.jpeg" ContentType="image/jpeg"/>
  <Override PartName="/ppt/media/image2.jpeg" ContentType="image/jpeg"/>
  <Override PartName="/ppt/media/image18.jpeg" ContentType="image/jpeg"/>
  <Override PartName="/ppt/media/image1.jpeg" ContentType="image/jpeg"/>
  <Override PartName="/ppt/media/image17.jpeg" ContentType="image/jpeg"/>
  <Override PartName="/ppt/media/image16.jpeg" ContentType="image/jpeg"/>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_rels/slideLayout16.xml.rels" ContentType="application/vnd.openxmlformats-package.relationships+xml"/>
  <Override PartName="/ppt/slideLayouts/_rels/slideLayout11.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5.xml.rels" ContentType="application/vnd.openxmlformats-package.relationships+xml"/>
  <Override PartName="/ppt/slideLayouts/_rels/slideLayout9.xml.rels" ContentType="application/vnd.openxmlformats-package.relationships+xml"/>
  <Override PartName="/ppt/slideLayouts/_rels/slideLayout21.xml.rels" ContentType="application/vnd.openxmlformats-package.relationships+xml"/>
  <Override PartName="/ppt/slideLayouts/_rels/slideLayout4.xml.rels" ContentType="application/vnd.openxmlformats-package.relationships+xml"/>
  <Override PartName="/ppt/slideLayouts/_rels/slideLayout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presentation.xml" ContentType="application/vnd.openxmlformats-officedocument.presentationml.presentation.main+xml"/>
  <Override PartName="/ppt/slides/slide2.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s/_rels/slide5.xml.rels" ContentType="application/vnd.openxmlformats-package.relationships+xml"/>
  <Override PartName="/ppt/slides/_rels/slide13.xml.rels" ContentType="application/vnd.openxmlformats-package.relationships+xml"/>
  <Override PartName="/ppt/slides/_rels/slide17.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6.xml.rels" ContentType="application/vnd.openxmlformats-package.relationships+xml"/>
  <Override PartName="/ppt/slides/_rels/slide11.xml.rels" ContentType="application/vnd.openxmlformats-package.relationships+xml"/>
  <Override PartName="/ppt/slides/_rels/slide15.xml.rels" ContentType="application/vnd.openxmlformats-package.relationships+xml"/>
  <Override PartName="/ppt/slides/_rels/slide10.xml.rels" ContentType="application/vnd.openxmlformats-package.relationships+xml"/>
  <Override PartName="/ppt/slides/_rels/slide14.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3.xml.rels" ContentType="application/vnd.openxmlformats-package.relationships+xml"/>
  <Override PartName="/ppt/slides/_rels/slide7.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6.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24"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25"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27"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28"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9"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30"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32"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33"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37"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39"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41"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42"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44"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46"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47"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48"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3"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50"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51"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52"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54"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55"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56"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58"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59"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61"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62"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63"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64"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66"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67"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5"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7"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8"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2"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3"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14"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6"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17"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8"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20"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21"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2"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4680"/>
            <a:ext cx="8228880" cy="1142640"/>
          </a:xfrm>
          <a:prstGeom prst="rect">
            <a:avLst/>
          </a:prstGeom>
        </p:spPr>
        <p:txBody>
          <a:bodyPr anchor="ctr" bIns="0" lIns="0" rIns="0" tIns="0" wrap="none"/>
          <a:p>
            <a:r>
              <a:rPr lang="ru-RU"/>
              <a:t>Для правки текста заголовка щелкните мышью</a:t>
            </a:r>
            <a:endParaRPr/>
          </a:p>
        </p:txBody>
      </p:sp>
      <p:sp>
        <p:nvSpPr>
          <p:cNvPr id="1" name="PlaceHolder 2"/>
          <p:cNvSpPr>
            <a:spLocks noGrp="1"/>
          </p:cNvSpPr>
          <p:nvPr>
            <p:ph type="body"/>
          </p:nvPr>
        </p:nvSpPr>
        <p:spPr>
          <a:xfrm>
            <a:off x="457200" y="1604520"/>
            <a:ext cx="8046360" cy="3977280"/>
          </a:xfrm>
          <a:prstGeom prst="rect">
            <a:avLst/>
          </a:prstGeom>
        </p:spPr>
        <p:txBody>
          <a:bodyP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anchor="ctr" bIns="0" lIns="0" rIns="0" tIns="0" wrap="none"/>
          <a:p>
            <a:pPr algn="ctr"/>
            <a:r>
              <a:rPr lang="ru-RU"/>
              <a:t>Для правки текста заголовка щелкните мышью</a:t>
            </a:r>
            <a:endParaRPr/>
          </a:p>
        </p:txBody>
      </p:sp>
      <p:sp>
        <p:nvSpPr>
          <p:cNvPr id="35" name="PlaceHolder 2"/>
          <p:cNvSpPr>
            <a:spLocks noGrp="1"/>
          </p:cNvSpPr>
          <p:nvPr>
            <p:ph type="body"/>
          </p:nvPr>
        </p:nvSpPr>
        <p:spPr>
          <a:xfrm>
            <a:off x="457200" y="1604520"/>
            <a:ext cx="8046360" cy="3977280"/>
          </a:xfrm>
          <a:prstGeom prst="rect">
            <a:avLst/>
          </a:prstGeom>
        </p:spPr>
        <p:txBody>
          <a:bodyP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14.jpe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15.jpeg"/><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16.jpe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17.jpeg"/><Relationship Id="rId2"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18.jpeg"/><Relationship Id="rId2"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image" Target="../media/image19.jpeg"/><Relationship Id="rId2"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20.jpeg"/><Relationship Id="rId2"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image" Target="../media/image21.jpeg"/><Relationship Id="rId2"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image" Target="../media/image22.jpe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image" Target="../media/image4.png"/><Relationship Id="rId3" Type="http://schemas.openxmlformats.org/officeDocument/2006/relationships/image" Target="../media/image5.jpeg"/><Relationship Id="rId4"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jpeg"/><Relationship Id="rId3"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68" name="CustomShape 1"/>
          <p:cNvSpPr/>
          <p:nvPr/>
        </p:nvSpPr>
        <p:spPr>
          <a:xfrm>
            <a:off x="5292000" y="5517360"/>
            <a:ext cx="3671640" cy="1103760"/>
          </a:xfrm>
          <a:prstGeom prst="rect">
            <a:avLst/>
          </a:prstGeom>
        </p:spPr>
        <p:txBody>
          <a:bodyPr bIns="45000" lIns="90000" rIns="90000" tIns="45000"/>
          <a:p>
            <a:pPr algn="ctr">
              <a:lnSpc>
                <a:spcPct val="100000"/>
              </a:lnSpc>
            </a:pPr>
            <a:r>
              <a:rPr lang="ru-RU">
                <a:solidFill>
                  <a:srgbClr val="ff0000"/>
                </a:solidFill>
                <a:latin typeface="Calibri"/>
              </a:rPr>
              <a:t> </a:t>
            </a:r>
            <a:endParaRPr/>
          </a:p>
        </p:txBody>
      </p:sp>
      <p:sp>
        <p:nvSpPr>
          <p:cNvPr id="69" name="CustomShape 2"/>
          <p:cNvSpPr/>
          <p:nvPr/>
        </p:nvSpPr>
        <p:spPr>
          <a:xfrm>
            <a:off x="3636000" y="476640"/>
            <a:ext cx="5328000" cy="912960"/>
          </a:xfrm>
          <a:prstGeom prst="rect">
            <a:avLst/>
          </a:prstGeom>
        </p:spPr>
        <p:txBody>
          <a:bodyPr bIns="45000" lIns="90000" rIns="90000" tIns="45000"/>
          <a:p>
            <a:pPr>
              <a:lnSpc>
                <a:spcPct val="100000"/>
              </a:lnSpc>
            </a:pPr>
            <a:r>
              <a:rPr lang="ru-RU">
                <a:solidFill>
                  <a:srgbClr val="ff0000"/>
                </a:solidFill>
                <a:latin typeface="Calibri"/>
              </a:rPr>
              <a:t>Әл – Фараби атындағы  Қазақ Ұлттық Университеті</a:t>
            </a:r>
            <a:endParaRPr/>
          </a:p>
          <a:p>
            <a:pPr>
              <a:lnSpc>
                <a:spcPct val="100000"/>
              </a:lnSpc>
            </a:pPr>
            <a:r>
              <a:rPr lang="ru-RU">
                <a:solidFill>
                  <a:srgbClr val="ff0000"/>
                </a:solidFill>
                <a:latin typeface="Calibri"/>
              </a:rPr>
              <a:t>Философия және саясаттану факультеті</a:t>
            </a:r>
            <a:endParaRPr/>
          </a:p>
          <a:p>
            <a:pPr>
              <a:lnSpc>
                <a:spcPct val="100000"/>
              </a:lnSpc>
            </a:pPr>
            <a:r>
              <a:rPr lang="ru-RU">
                <a:solidFill>
                  <a:srgbClr val="ff0000"/>
                </a:solidFill>
                <a:latin typeface="Calibri"/>
              </a:rPr>
              <a:t>Жалпы және Этникалық психология кафедрасы</a:t>
            </a:r>
            <a:endParaRPr/>
          </a:p>
        </p:txBody>
      </p:sp>
      <p:sp>
        <p:nvSpPr>
          <p:cNvPr id="70" name="CustomShape 3"/>
          <p:cNvSpPr/>
          <p:nvPr/>
        </p:nvSpPr>
        <p:spPr>
          <a:xfrm>
            <a:off x="1835640" y="2967480"/>
            <a:ext cx="5616000" cy="914400"/>
          </a:xfrm>
          <a:prstGeom prst="rect">
            <a:avLst/>
          </a:prstGeom>
        </p:spPr>
        <p:txBody>
          <a:bodyPr bIns="45000" lIns="90000" rIns="90000" tIns="45000"/>
          <a:p>
            <a:pPr algn="ctr">
              <a:lnSpc>
                <a:spcPct val="100000"/>
              </a:lnSpc>
            </a:pPr>
            <a:r>
              <a:rPr b="1" lang="ru-RU" sz="5400">
                <a:solidFill>
                  <a:srgbClr val="5e447c"/>
                </a:solidFill>
                <a:latin typeface="Calibri"/>
              </a:rPr>
              <a:t>Ф.Е. василюк</a:t>
            </a:r>
            <a:endParaRPr/>
          </a:p>
        </p:txBody>
      </p:sp>
    </p:spTree>
  </p:cSld>
  <p:transition spd="slow">
    <p:push dir="u"/>
  </p:transition>
  <p:timing>
    <p:tnLst>
      <p:par>
        <p:cTn dur="indefinite" id="1" nodeType="tmRoot" restart="never">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bg>
      <p:bgPr>
        <a:blipFill>
          <a:blip r:embed="rId1"/>
          <a:tile/>
        </a:blipFill>
      </p:bgPr>
    </p:bg>
    <p:spTree>
      <p:nvGrpSpPr>
        <p:cNvPr id="1" name=""/>
        <p:cNvGrpSpPr/>
        <p:nvPr/>
      </p:nvGrpSpPr>
      <p:grpSpPr>
        <a:xfrm>
          <a:off x="0" y="0"/>
          <a:ext cx="0" cy="0"/>
          <a:chOff x="0" y="0"/>
          <a:chExt cx="0" cy="0"/>
        </a:xfrm>
      </p:grpSpPr>
      <p:sp>
        <p:nvSpPr>
          <p:cNvPr id="87" name="CustomShape 1"/>
          <p:cNvSpPr/>
          <p:nvPr/>
        </p:nvSpPr>
        <p:spPr>
          <a:xfrm>
            <a:off x="467640" y="-315360"/>
            <a:ext cx="8228880" cy="1295280"/>
          </a:xfrm>
          <a:prstGeom prst="rect">
            <a:avLst/>
          </a:prstGeom>
        </p:spPr>
        <p:txBody>
          <a:bodyPr anchor="ctr" bIns="45000" lIns="90000" rIns="90000" tIns="45000"/>
          <a:p>
            <a:pPr algn="ctr">
              <a:lnSpc>
                <a:spcPct val="100000"/>
              </a:lnSpc>
            </a:pPr>
            <a:r>
              <a:rPr lang="ru-RU" sz="4400">
                <a:solidFill>
                  <a:srgbClr val="000000"/>
                </a:solidFill>
                <a:latin typeface="Calibri"/>
              </a:rPr>
              <a:t>Фрустрация және конфликт</a:t>
            </a:r>
            <a:endParaRPr/>
          </a:p>
        </p:txBody>
      </p:sp>
      <p:sp>
        <p:nvSpPr>
          <p:cNvPr id="88" name="CustomShape 2"/>
          <p:cNvSpPr/>
          <p:nvPr/>
        </p:nvSpPr>
        <p:spPr>
          <a:xfrm>
            <a:off x="457200" y="764640"/>
            <a:ext cx="8228880" cy="5360760"/>
          </a:xfrm>
          <a:prstGeom prst="rect">
            <a:avLst/>
          </a:prstGeom>
        </p:spPr>
        <p:txBody>
          <a:bodyPr bIns="45000" lIns="90000" rIns="90000" tIns="45000"/>
          <a:p>
            <a:pPr>
              <a:lnSpc>
                <a:spcPct val="100000"/>
              </a:lnSpc>
            </a:pPr>
            <a:r>
              <a:rPr i="1" lang="ru-RU" sz="3200">
                <a:solidFill>
                  <a:srgbClr val="000000"/>
                </a:solidFill>
                <a:latin typeface="Calibri"/>
              </a:rPr>
              <a:t>Фрустрация </a:t>
            </a:r>
            <a:endParaRPr/>
          </a:p>
          <a:p>
            <a:pPr>
              <a:lnSpc>
                <a:spcPct val="100000"/>
              </a:lnSpc>
            </a:pPr>
            <a:r>
              <a:rPr i="1" lang="ru-RU" sz="3200">
                <a:solidFill>
                  <a:srgbClr val="000000"/>
                </a:solidFill>
                <a:latin typeface="Calibri"/>
              </a:rPr>
              <a:t> </a:t>
            </a:r>
            <a:r>
              <a:rPr i="1" lang="ru-RU" sz="3200">
                <a:solidFill>
                  <a:srgbClr val="000000"/>
                </a:solidFill>
                <a:latin typeface="Calibri"/>
              </a:rPr>
              <a:t>Фрустрацияның  негізгі себептері ретінде,  алдыға қойған мақсатына жетуге деген мотивацияның қатты болуын және оған жетудегі кездесетін қайшылықтар мен кедерлілерді  қарастырамыз. Осыған сәйкес  фрустрациялық жағдайлар   фрустрациялық мотивтер мен кедергілер сипатына байланысты  классификацияланады.  Бірінші аталған классификацияға, А. Маслоу  бойынша аталған,туа берілетін қажеттіліктер(қауіпсіздік, сыйластық, махаббат және т.б) жатқызылады. Олардың фрустрациясы патологиялық жағдайға алып келеді.  Ал, екінші  айтылған кедергілерге   физикалық кедергілер( түрме де болу), биологиялық( ауру, қартаю), психологиялық(қорқыныш, интеллектуалды жетіспеушілік), әлеуметтік( заңдар, нормалар) жатқызылады.</a:t>
            </a:r>
            <a:endParaRPr/>
          </a:p>
          <a:p>
            <a:pPr>
              <a:lnSpc>
                <a:spcPct val="100000"/>
              </a:lnSpc>
            </a:pPr>
            <a:r>
              <a:rPr i="1" lang="ru-RU" sz="3200">
                <a:solidFill>
                  <a:srgbClr val="000000"/>
                </a:solidFill>
                <a:latin typeface="Calibri"/>
              </a:rPr>
              <a:t> </a:t>
            </a:r>
            <a:r>
              <a:rPr i="1" lang="ru-RU" sz="3200">
                <a:solidFill>
                  <a:srgbClr val="000000"/>
                </a:solidFill>
                <a:latin typeface="Calibri"/>
              </a:rPr>
              <a:t>Фрустрациялы мінез - құлықтың  келесі  түрлерін атап көрсетеміз: а) қозғалғыштық қозулар -  мақсатсыз, жинақталмаған  реакциялар; б) апатия; ; в) агрессия және деструкция; г) стереотиптік —  қалыптасқан  мінез –құлықты қайталауға деген тенденция; д) регрессия.</a:t>
            </a:r>
            <a:endParaRPr/>
          </a:p>
          <a:p>
            <a:pPr>
              <a:lnSpc>
                <a:spcPct val="100000"/>
              </a:lnSpc>
            </a:pPr>
            <a:endParaRPr/>
          </a:p>
          <a:p>
            <a:pPr>
              <a:lnSpc>
                <a:spcPct val="100000"/>
              </a:lnSpc>
            </a:pPr>
            <a:r>
              <a:rPr b="1" i="1" lang="ru-RU" sz="3200">
                <a:solidFill>
                  <a:srgbClr val="000000"/>
                </a:solidFill>
                <a:latin typeface="Calibri"/>
              </a:rPr>
              <a:t> </a:t>
            </a:r>
            <a:r>
              <a:rPr b="1" i="1" lang="ru-RU" sz="3200">
                <a:solidFill>
                  <a:srgbClr val="000000"/>
                </a:solidFill>
                <a:latin typeface="Calibri"/>
              </a:rPr>
              <a:t>Конфликт.</a:t>
            </a:r>
            <a:endParaRPr/>
          </a:p>
          <a:p>
            <a:pPr>
              <a:lnSpc>
                <a:spcPct val="100000"/>
              </a:lnSpc>
            </a:pPr>
            <a:r>
              <a:rPr i="1" lang="ru-RU" sz="3200">
                <a:solidFill>
                  <a:srgbClr val="000000"/>
                </a:solidFill>
                <a:latin typeface="Calibri"/>
              </a:rPr>
              <a:t> </a:t>
            </a:r>
            <a:r>
              <a:rPr i="1" lang="ru-RU" sz="3200">
                <a:solidFill>
                  <a:srgbClr val="000000"/>
                </a:solidFill>
                <a:latin typeface="Calibri"/>
              </a:rPr>
              <a:t>Конфликтің психологиялық  түсінігін қалыптастыру  біршама қиын. Конфликт –ол бәр нарсенің , басқа біреумен  соқтығысуы.  Конфликт  теориясының негізгі  2 сұрағы -  нақты не соғысады және сол соқтығысудың маңызы қандай.</a:t>
            </a:r>
            <a:endParaRPr/>
          </a:p>
        </p:txBody>
      </p:sp>
    </p:spTree>
  </p:cSld>
  <p:timing>
    <p:tnLst>
      <p:par>
        <p:cTn dur="indefinite" id="124" nodeType="tmRoot" restart="never">
          <p:childTnLst>
            <p:seq>
              <p:cTn dur="indefinite" id="125" nodeType="mainSeq">
                <p:childTnLst>
                  <p:par>
                    <p:cTn fill="hold" id="126">
                      <p:stCondLst>
                        <p:cond delay="indefinite"/>
                      </p:stCondLst>
                      <p:childTnLst>
                        <p:par>
                          <p:cTn fill="hold" id="127">
                            <p:stCondLst>
                              <p:cond delay="0"/>
                            </p:stCondLst>
                            <p:childTnLst>
                              <p:par>
                                <p:cTn fill="hold" id="128" nodeType="clickEffect" presetClass="emph" presetID="24">
                                  <p:stCondLst>
                                    <p:cond delay="0"/>
                                  </p:stCondLst>
                                  <p:childTnLst>
                                    <p:set>
                                      <p:cBhvr>
                                        <p:cTn dur="500" fill="hold" id="129"/>
                                        <p:tgtEl>
                                          <p:spTgt spid="88">
                                            <p:txEl>
                                              <p:pRg end="12" st="0"/>
                                            </p:txEl>
                                          </p:spTgt>
                                        </p:tgtEl>
                                      </p:cBhvr>
                                    </p:set>
                                  </p:childTnLst>
                                </p:cTn>
                              </p:par>
                              <p:par>
                                <p:cTn fill="hold" id="130" nodeType="withEffect" presetClass="emph" presetID="24">
                                  <p:stCondLst>
                                    <p:cond delay="0"/>
                                  </p:stCondLst>
                                  <p:childTnLst>
                                    <p:set>
                                      <p:cBhvr>
                                        <p:cTn dur="500" fill="hold" id="131"/>
                                        <p:tgtEl>
                                          <p:spTgt spid="88">
                                            <p:txEl>
                                              <p:pRg end="1210" st="1210"/>
                                            </p:txEl>
                                          </p:spTgt>
                                        </p:tgtEl>
                                      </p:cBhvr>
                                    </p:set>
                                  </p:childTnLst>
                                </p:cTn>
                              </p:par>
                              <p:par>
                                <p:cTn fill="hold" id="132" nodeType="withEffect" presetClass="emph" presetID="24">
                                  <p:stCondLst>
                                    <p:cond delay="0"/>
                                  </p:stCondLst>
                                  <p:childTnLst>
                                    <p:set>
                                      <p:cBhvr>
                                        <p:cTn dur="500" fill="hold" id="133"/>
                                        <p:tgtEl>
                                          <p:spTgt spid="88">
                                            <p:txEl>
                                              <p:pRg end="1210" st="1210"/>
                                            </p:txEl>
                                          </p:spTgt>
                                        </p:tgtEl>
                                      </p:cBhvr>
                                    </p:set>
                                  </p:childTnLst>
                                </p:cTn>
                              </p:par>
                              <p:par>
                                <p:cTn fill="hold" id="134" nodeType="withEffect" presetClass="emph" presetID="24">
                                  <p:stCondLst>
                                    <p:cond delay="0"/>
                                  </p:stCondLst>
                                  <p:childTnLst>
                                    <p:set>
                                      <p:cBhvr>
                                        <p:cTn dur="500" fill="hold" id="135"/>
                                        <p:tgtEl>
                                          <p:spTgt spid="88">
                                            <p:txEl>
                                              <p:pRg end="1210" st="1210"/>
                                            </p:txEl>
                                          </p:spTgt>
                                        </p:tgtEl>
                                      </p:cBhvr>
                                    </p:set>
                                  </p:childTnLst>
                                </p:cTn>
                              </p:par>
                              <p:par>
                                <p:cTn fill="hold" id="136" nodeType="withEffect" presetClass="emph" presetID="24">
                                  <p:stCondLst>
                                    <p:cond delay="0"/>
                                  </p:stCondLst>
                                  <p:childTnLst>
                                    <p:set>
                                      <p:cBhvr>
                                        <p:cTn dur="500" fill="hold" id="137"/>
                                        <p:tgtEl>
                                          <p:spTgt spid="88">
                                            <p:txEl>
                                              <p:pRg end="1210" st="1210"/>
                                            </p:txEl>
                                          </p:spTgt>
                                        </p:tgtEl>
                                      </p:cBhvr>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bg>
      <p:bgPr>
        <a:blipFill>
          <a:blip r:embed="rId1"/>
          <a:tile/>
        </a:blipFill>
      </p:bgPr>
    </p:bg>
    <p:spTree>
      <p:nvGrpSpPr>
        <p:cNvPr id="1" name=""/>
        <p:cNvGrpSpPr/>
        <p:nvPr/>
      </p:nvGrpSpPr>
      <p:grpSpPr>
        <a:xfrm>
          <a:off x="0" y="0"/>
          <a:ext cx="0" cy="0"/>
          <a:chOff x="0" y="0"/>
          <a:chExt cx="0" cy="0"/>
        </a:xfrm>
      </p:grpSpPr>
      <p:sp>
        <p:nvSpPr>
          <p:cNvPr id="89" name="CustomShape 1"/>
          <p:cNvSpPr/>
          <p:nvPr/>
        </p:nvSpPr>
        <p:spPr>
          <a:xfrm>
            <a:off x="457200" y="274680"/>
            <a:ext cx="8228880" cy="1142280"/>
          </a:xfrm>
          <a:prstGeom prst="rect">
            <a:avLst/>
          </a:prstGeom>
        </p:spPr>
        <p:txBody>
          <a:bodyPr anchor="ctr" bIns="45000" lIns="90000" rIns="90000" tIns="45000"/>
          <a:p>
            <a:pPr algn="ctr">
              <a:lnSpc>
                <a:spcPct val="100000"/>
              </a:lnSpc>
            </a:pPr>
            <a:r>
              <a:rPr lang="ru-RU" sz="4400">
                <a:solidFill>
                  <a:srgbClr val="000000"/>
                </a:solidFill>
                <a:latin typeface="Calibri"/>
              </a:rPr>
              <a:t>Кризис</a:t>
            </a:r>
            <a:endParaRPr/>
          </a:p>
        </p:txBody>
      </p:sp>
      <p:sp>
        <p:nvSpPr>
          <p:cNvPr id="90" name="CustomShape 2"/>
          <p:cNvSpPr/>
          <p:nvPr/>
        </p:nvSpPr>
        <p:spPr>
          <a:xfrm>
            <a:off x="457200" y="1600200"/>
            <a:ext cx="8228880" cy="4525200"/>
          </a:xfrm>
          <a:prstGeom prst="rect">
            <a:avLst/>
          </a:prstGeom>
        </p:spPr>
        <p:txBody>
          <a:bodyPr bIns="45000" lIns="90000" rIns="90000" tIns="45000"/>
          <a:p>
            <a:pPr>
              <a:lnSpc>
                <a:spcPct val="100000"/>
              </a:lnSpc>
            </a:pPr>
            <a:r>
              <a:rPr b="1" i="1" lang="ru-RU" sz="3200">
                <a:solidFill>
                  <a:srgbClr val="000000"/>
                </a:solidFill>
                <a:latin typeface="Calibri"/>
              </a:rPr>
              <a:t>Кризис.</a:t>
            </a:r>
            <a:endParaRPr/>
          </a:p>
          <a:p>
            <a:pPr>
              <a:lnSpc>
                <a:spcPct val="100000"/>
              </a:lnSpc>
            </a:pPr>
            <a:r>
              <a:rPr i="1" lang="ru-RU" sz="3200">
                <a:solidFill>
                  <a:srgbClr val="000000"/>
                </a:solidFill>
                <a:latin typeface="Calibri"/>
              </a:rPr>
              <a:t>Кризис теориясы тарихының дамуына негізі 4 интеллектуалды қозғалыс әсер етті:</a:t>
            </a:r>
            <a:endParaRPr/>
          </a:p>
          <a:p>
            <a:pPr>
              <a:lnSpc>
                <a:spcPct val="100000"/>
              </a:lnSpc>
            </a:pPr>
            <a:r>
              <a:rPr i="1" lang="ru-RU" sz="3200">
                <a:solidFill>
                  <a:srgbClr val="000000"/>
                </a:solidFill>
                <a:latin typeface="Calibri"/>
              </a:rPr>
              <a:t>1. Эволюция теориясы ,  оның индивидуалды және жалпы  адаптацияға әсері.</a:t>
            </a:r>
            <a:endParaRPr/>
          </a:p>
          <a:p>
            <a:pPr>
              <a:lnSpc>
                <a:spcPct val="100000"/>
              </a:lnSpc>
            </a:pPr>
            <a:r>
              <a:rPr i="1" lang="ru-RU" sz="3200">
                <a:solidFill>
                  <a:srgbClr val="000000"/>
                </a:solidFill>
                <a:latin typeface="Calibri"/>
              </a:rPr>
              <a:t>2.Адамның  мотивациясының өсуі мен оған қол жеткізу.</a:t>
            </a:r>
            <a:endParaRPr/>
          </a:p>
          <a:p>
            <a:pPr>
              <a:lnSpc>
                <a:spcPct val="100000"/>
              </a:lnSpc>
            </a:pPr>
            <a:r>
              <a:rPr i="1" lang="ru-RU" sz="3200">
                <a:solidFill>
                  <a:srgbClr val="000000"/>
                </a:solidFill>
                <a:latin typeface="Calibri"/>
              </a:rPr>
              <a:t> </a:t>
            </a:r>
            <a:r>
              <a:rPr i="1" lang="ru-RU" sz="3200">
                <a:solidFill>
                  <a:srgbClr val="000000"/>
                </a:solidFill>
                <a:latin typeface="Calibri"/>
              </a:rPr>
              <a:t>3.Өмірлік циклдерге  қатысты адамның дамуын зерттеу.</a:t>
            </a:r>
            <a:endParaRPr/>
          </a:p>
          <a:p>
            <a:pPr>
              <a:lnSpc>
                <a:spcPct val="100000"/>
              </a:lnSpc>
            </a:pPr>
            <a:r>
              <a:rPr i="1" lang="ru-RU" sz="3200">
                <a:solidFill>
                  <a:srgbClr val="000000"/>
                </a:solidFill>
                <a:latin typeface="Calibri"/>
              </a:rPr>
              <a:t> </a:t>
            </a:r>
            <a:r>
              <a:rPr i="1" lang="ru-RU" sz="3200">
                <a:solidFill>
                  <a:srgbClr val="000000"/>
                </a:solidFill>
                <a:latin typeface="Calibri"/>
              </a:rPr>
              <a:t>4.Экстремалды стресстерді бақылау.</a:t>
            </a:r>
            <a:endParaRPr/>
          </a:p>
        </p:txBody>
      </p:sp>
    </p:spTree>
  </p:cSld>
  <p:timing>
    <p:tnLst>
      <p:par>
        <p:cTn dur="indefinite" id="138" nodeType="tmRoot" restart="never">
          <p:childTnLst>
            <p:seq>
              <p:cTn dur="indefinite" id="139" nodeType="mainSeq">
                <p:childTnLst>
                  <p:par>
                    <p:cTn fill="hold" id="140">
                      <p:stCondLst>
                        <p:cond delay="indefinite"/>
                      </p:stCondLst>
                      <p:childTnLst>
                        <p:par>
                          <p:cTn fill="hold" id="141">
                            <p:stCondLst>
                              <p:cond delay="0"/>
                            </p:stCondLst>
                            <p:childTnLst>
                              <p:par>
                                <p:cTn fill="hold" id="142" nodeType="clickEffect" presetClass="entr" presetID="21" presetSubtype="1">
                                  <p:stCondLst>
                                    <p:cond delay="0"/>
                                  </p:stCondLst>
                                  <p:childTnLst>
                                    <p:set>
                                      <p:cBhvr>
                                        <p:cTn dur="1" fill="hold" id="143">
                                          <p:stCondLst>
                                            <p:cond delay="0"/>
                                          </p:stCondLst>
                                        </p:cTn>
                                        <p:tgtEl>
                                          <p:spTgt spid="90">
                                            <p:txEl>
                                              <p:pRg end="8" st="0"/>
                                            </p:txEl>
                                          </p:spTgt>
                                        </p:tgtEl>
                                        <p:attrNameLst>
                                          <p:attrName>style.visibility</p:attrName>
                                        </p:attrNameLst>
                                      </p:cBhvr>
                                      <p:to>
                                        <p:strVal val="visible"/>
                                      </p:to>
                                    </p:set>
                                    <p:animEffect filter="wheel(1)" transition="in">
                                      <p:cBhvr additive="repl">
                                        <p:cTn dur="2000" fill="freeze" id="144"/>
                                        <p:tgtEl>
                                          <p:spTgt spid="90">
                                            <p:txEl>
                                              <p:pRg end="8" st="0"/>
                                            </p:txEl>
                                          </p:spTgt>
                                        </p:tgtEl>
                                      </p:cBhvr>
                                    </p:animEffect>
                                  </p:childTnLst>
                                </p:cTn>
                              </p:par>
                              <p:par>
                                <p:cTn fill="hold" id="145" nodeType="withEffect" presetClass="entr" presetID="21" presetSubtype="1">
                                  <p:stCondLst>
                                    <p:cond delay="0"/>
                                  </p:stCondLst>
                                  <p:childTnLst>
                                    <p:set>
                                      <p:cBhvr>
                                        <p:cTn dur="1" fill="hold" id="146">
                                          <p:stCondLst>
                                            <p:cond delay="0"/>
                                          </p:stCondLst>
                                        </p:cTn>
                                        <p:tgtEl>
                                          <p:spTgt spid="90">
                                            <p:txEl>
                                              <p:pRg end="302" st="302"/>
                                            </p:txEl>
                                          </p:spTgt>
                                        </p:tgtEl>
                                        <p:attrNameLst>
                                          <p:attrName>style.visibility</p:attrName>
                                        </p:attrNameLst>
                                      </p:cBhvr>
                                      <p:to>
                                        <p:strVal val="visible"/>
                                      </p:to>
                                    </p:set>
                                    <p:animEffect filter="wheel(1)" transition="in">
                                      <p:cBhvr additive="repl">
                                        <p:cTn dur="2000" fill="freeze" id="147"/>
                                        <p:tgtEl>
                                          <p:spTgt spid="90">
                                            <p:txEl>
                                              <p:pRg end="302" st="302"/>
                                            </p:txEl>
                                          </p:spTgt>
                                        </p:tgtEl>
                                      </p:cBhvr>
                                    </p:animEffect>
                                  </p:childTnLst>
                                </p:cTn>
                              </p:par>
                              <p:par>
                                <p:cTn fill="hold" id="148" nodeType="withEffect" presetClass="entr" presetID="21" presetSubtype="1">
                                  <p:stCondLst>
                                    <p:cond delay="0"/>
                                  </p:stCondLst>
                                  <p:childTnLst>
                                    <p:set>
                                      <p:cBhvr>
                                        <p:cTn dur="1" fill="hold" id="149">
                                          <p:stCondLst>
                                            <p:cond delay="0"/>
                                          </p:stCondLst>
                                        </p:cTn>
                                        <p:tgtEl>
                                          <p:spTgt spid="90">
                                            <p:txEl>
                                              <p:pRg end="302" st="302"/>
                                            </p:txEl>
                                          </p:spTgt>
                                        </p:tgtEl>
                                        <p:attrNameLst>
                                          <p:attrName>style.visibility</p:attrName>
                                        </p:attrNameLst>
                                      </p:cBhvr>
                                      <p:to>
                                        <p:strVal val="visible"/>
                                      </p:to>
                                    </p:set>
                                    <p:animEffect filter="wheel(1)" transition="in">
                                      <p:cBhvr additive="repl">
                                        <p:cTn dur="2000" fill="freeze" id="150"/>
                                        <p:tgtEl>
                                          <p:spTgt spid="90">
                                            <p:txEl>
                                              <p:pRg end="302" st="302"/>
                                            </p:txEl>
                                          </p:spTgt>
                                        </p:tgtEl>
                                      </p:cBhvr>
                                    </p:animEffect>
                                  </p:childTnLst>
                                </p:cTn>
                              </p:par>
                              <p:par>
                                <p:cTn fill="hold" id="151" nodeType="withEffect" presetClass="entr" presetID="21" presetSubtype="1">
                                  <p:stCondLst>
                                    <p:cond delay="0"/>
                                  </p:stCondLst>
                                  <p:childTnLst>
                                    <p:set>
                                      <p:cBhvr>
                                        <p:cTn dur="1" fill="hold" id="152">
                                          <p:stCondLst>
                                            <p:cond delay="0"/>
                                          </p:stCondLst>
                                        </p:cTn>
                                        <p:tgtEl>
                                          <p:spTgt spid="90">
                                            <p:txEl>
                                              <p:pRg end="302" st="302"/>
                                            </p:txEl>
                                          </p:spTgt>
                                        </p:tgtEl>
                                        <p:attrNameLst>
                                          <p:attrName>style.visibility</p:attrName>
                                        </p:attrNameLst>
                                      </p:cBhvr>
                                      <p:to>
                                        <p:strVal val="visible"/>
                                      </p:to>
                                    </p:set>
                                    <p:animEffect filter="wheel(1)" transition="in">
                                      <p:cBhvr additive="repl">
                                        <p:cTn dur="2000" fill="freeze" id="153"/>
                                        <p:tgtEl>
                                          <p:spTgt spid="90">
                                            <p:txEl>
                                              <p:pRg end="302" st="302"/>
                                            </p:txEl>
                                          </p:spTgt>
                                        </p:tgtEl>
                                      </p:cBhvr>
                                    </p:animEffect>
                                  </p:childTnLst>
                                </p:cTn>
                              </p:par>
                              <p:par>
                                <p:cTn fill="hold" id="154" nodeType="withEffect" presetClass="entr" presetID="21" presetSubtype="1">
                                  <p:stCondLst>
                                    <p:cond delay="0"/>
                                  </p:stCondLst>
                                  <p:childTnLst>
                                    <p:set>
                                      <p:cBhvr>
                                        <p:cTn dur="1" fill="hold" id="155">
                                          <p:stCondLst>
                                            <p:cond delay="0"/>
                                          </p:stCondLst>
                                        </p:cTn>
                                        <p:tgtEl>
                                          <p:spTgt spid="90">
                                            <p:txEl>
                                              <p:pRg end="302" st="302"/>
                                            </p:txEl>
                                          </p:spTgt>
                                        </p:tgtEl>
                                        <p:attrNameLst>
                                          <p:attrName>style.visibility</p:attrName>
                                        </p:attrNameLst>
                                      </p:cBhvr>
                                      <p:to>
                                        <p:strVal val="visible"/>
                                      </p:to>
                                    </p:set>
                                    <p:animEffect filter="wheel(1)" transition="in">
                                      <p:cBhvr additive="repl">
                                        <p:cTn dur="2000" fill="freeze" id="156"/>
                                        <p:tgtEl>
                                          <p:spTgt spid="90">
                                            <p:txEl>
                                              <p:pRg end="302" st="302"/>
                                            </p:txEl>
                                          </p:spTgt>
                                        </p:tgtEl>
                                      </p:cBhvr>
                                    </p:animEffect>
                                  </p:childTnLst>
                                </p:cTn>
                              </p:par>
                              <p:par>
                                <p:cTn fill="hold" id="157" nodeType="withEffect" presetClass="entr" presetID="21" presetSubtype="1">
                                  <p:stCondLst>
                                    <p:cond delay="0"/>
                                  </p:stCondLst>
                                  <p:childTnLst>
                                    <p:set>
                                      <p:cBhvr>
                                        <p:cTn dur="1" fill="hold" id="158">
                                          <p:stCondLst>
                                            <p:cond delay="0"/>
                                          </p:stCondLst>
                                        </p:cTn>
                                        <p:tgtEl>
                                          <p:spTgt spid="90">
                                            <p:txEl>
                                              <p:pRg end="302" st="302"/>
                                            </p:txEl>
                                          </p:spTgt>
                                        </p:tgtEl>
                                        <p:attrNameLst>
                                          <p:attrName>style.visibility</p:attrName>
                                        </p:attrNameLst>
                                      </p:cBhvr>
                                      <p:to>
                                        <p:strVal val="visible"/>
                                      </p:to>
                                    </p:set>
                                    <p:animEffect filter="wheel(1)" transition="in">
                                      <p:cBhvr additive="repl">
                                        <p:cTn dur="2000" fill="freeze" id="159"/>
                                        <p:tgtEl>
                                          <p:spTgt spid="90">
                                            <p:txEl>
                                              <p:pRg end="302" st="302"/>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bg>
      <p:bgPr>
        <a:blipFill>
          <a:blip r:embed="rId1"/>
          <a:tile/>
        </a:blipFill>
      </p:bgPr>
    </p:bg>
    <p:spTree>
      <p:nvGrpSpPr>
        <p:cNvPr id="1" name=""/>
        <p:cNvGrpSpPr/>
        <p:nvPr/>
      </p:nvGrpSpPr>
      <p:grpSpPr>
        <a:xfrm>
          <a:off x="0" y="0"/>
          <a:ext cx="0" cy="0"/>
          <a:chOff x="0" y="0"/>
          <a:chExt cx="0" cy="0"/>
        </a:xfrm>
      </p:grpSpPr>
      <p:sp>
        <p:nvSpPr>
          <p:cNvPr id="91" name="CustomShape 1"/>
          <p:cNvSpPr/>
          <p:nvPr/>
        </p:nvSpPr>
        <p:spPr>
          <a:xfrm>
            <a:off x="457200" y="274680"/>
            <a:ext cx="8228880" cy="1142280"/>
          </a:xfrm>
          <a:prstGeom prst="rect">
            <a:avLst/>
          </a:prstGeom>
        </p:spPr>
        <p:txBody>
          <a:bodyPr anchor="ctr" bIns="45000" lIns="90000" rIns="90000" tIns="45000"/>
          <a:p>
            <a:pPr algn="ctr">
              <a:lnSpc>
                <a:spcPct val="100000"/>
              </a:lnSpc>
            </a:pPr>
            <a:r>
              <a:rPr lang="ru-RU" sz="4400">
                <a:solidFill>
                  <a:srgbClr val="000000"/>
                </a:solidFill>
                <a:latin typeface="Calibri"/>
              </a:rPr>
              <a:t>Уайымдау процессі</a:t>
            </a:r>
            <a:endParaRPr/>
          </a:p>
        </p:txBody>
      </p:sp>
      <p:sp>
        <p:nvSpPr>
          <p:cNvPr id="92" name="CustomShape 2"/>
          <p:cNvSpPr/>
          <p:nvPr/>
        </p:nvSpPr>
        <p:spPr>
          <a:xfrm>
            <a:off x="457200" y="1600200"/>
            <a:ext cx="8228880" cy="4525200"/>
          </a:xfrm>
          <a:prstGeom prst="rect">
            <a:avLst/>
          </a:prstGeom>
        </p:spPr>
        <p:txBody>
          <a:bodyPr bIns="45000" lIns="90000" rIns="90000" tIns="45000"/>
          <a:p>
            <a:pPr>
              <a:lnSpc>
                <a:spcPct val="100000"/>
              </a:lnSpc>
            </a:pPr>
            <a:r>
              <a:rPr i="1" lang="ru-RU" sz="3200">
                <a:solidFill>
                  <a:srgbClr val="000000"/>
                </a:solidFill>
                <a:latin typeface="Calibri"/>
              </a:rPr>
              <a:t>                                          </a:t>
            </a:r>
            <a:r>
              <a:rPr i="1" lang="ru-RU" sz="3200">
                <a:solidFill>
                  <a:srgbClr val="000000"/>
                </a:solidFill>
                <a:latin typeface="Calibri"/>
              </a:rPr>
              <a:t>Уайымдау процессі</a:t>
            </a:r>
            <a:r>
              <a:rPr b="1" i="1" lang="ru-RU" sz="3200">
                <a:solidFill>
                  <a:srgbClr val="000000"/>
                </a:solidFill>
                <a:latin typeface="Calibri"/>
              </a:rPr>
              <a:t> </a:t>
            </a:r>
            <a:endParaRPr/>
          </a:p>
          <a:p>
            <a:pPr>
              <a:lnSpc>
                <a:spcPct val="100000"/>
              </a:lnSpc>
            </a:pPr>
            <a:r>
              <a:rPr i="1" lang="ru-RU" sz="3200">
                <a:solidFill>
                  <a:srgbClr val="000000"/>
                </a:solidFill>
                <a:latin typeface="Calibri"/>
              </a:rPr>
              <a:t>  </a:t>
            </a:r>
            <a:r>
              <a:rPr i="1" lang="ru-RU" sz="3200">
                <a:solidFill>
                  <a:srgbClr val="000000"/>
                </a:solidFill>
                <a:latin typeface="Calibri"/>
              </a:rPr>
              <a:t>Алдынғы айтылғандардың бәрі  нағыз уайымдаудың алдында болатын процесстер болып табылады.</a:t>
            </a:r>
            <a:endParaRPr/>
          </a:p>
          <a:p>
            <a:pPr>
              <a:lnSpc>
                <a:spcPct val="100000"/>
              </a:lnSpc>
            </a:pPr>
            <a:r>
              <a:rPr b="1" i="1" lang="ru-RU" sz="3200">
                <a:solidFill>
                  <a:srgbClr val="000000"/>
                </a:solidFill>
                <a:latin typeface="Calibri"/>
              </a:rPr>
              <a:t>  </a:t>
            </a:r>
            <a:r>
              <a:rPr b="1" i="1" lang="ru-RU" sz="3200">
                <a:solidFill>
                  <a:srgbClr val="000000"/>
                </a:solidFill>
                <a:latin typeface="Calibri"/>
              </a:rPr>
              <a:t>Уайымдаудың  мақсаттық детерминациясы.</a:t>
            </a:r>
            <a:endParaRPr/>
          </a:p>
          <a:p>
            <a:pPr>
              <a:lnSpc>
                <a:spcPct val="100000"/>
              </a:lnSpc>
            </a:pPr>
            <a:r>
              <a:rPr i="1" lang="ru-RU" sz="3200">
                <a:solidFill>
                  <a:srgbClr val="000000"/>
                </a:solidFill>
                <a:latin typeface="Calibri"/>
              </a:rPr>
              <a:t>Уайымдаулар көптеген әдебиеттерде , концепцияларда психологиялық қорғаныс , компенсация ретінде қарастырылады.  Ол саналы түрдегі процесс ретінде неге қарастырылмайды, мақсаттық детерминацияға  бағынатын процесс ретінде қарасырылады. Әдебиеттерді  анализдей отыра, мақсаттық детерминанттар « ішкі қажеттіліктерге» сәйкес келеді:</a:t>
            </a:r>
            <a:endParaRPr/>
          </a:p>
          <a:p>
            <a:pPr>
              <a:lnSpc>
                <a:spcPct val="100000"/>
              </a:lnSpc>
              <a:buFont typeface="Arial"/>
              <a:buChar char="•"/>
            </a:pPr>
            <a:r>
              <a:rPr i="1" lang="ru-RU" sz="3200">
                <a:solidFill>
                  <a:srgbClr val="000000"/>
                </a:solidFill>
                <a:latin typeface="Calibri"/>
              </a:rPr>
              <a:t>Қазір және осында қанағаттану;</a:t>
            </a:r>
            <a:endParaRPr/>
          </a:p>
          <a:p>
            <a:pPr>
              <a:lnSpc>
                <a:spcPct val="100000"/>
              </a:lnSpc>
              <a:buFont typeface="Arial"/>
              <a:buChar char="•"/>
            </a:pPr>
            <a:r>
              <a:rPr i="1" lang="ru-RU" sz="3200">
                <a:solidFill>
                  <a:srgbClr val="000000"/>
                </a:solidFill>
                <a:latin typeface="Calibri"/>
              </a:rPr>
              <a:t>Мотивтерді жүзеге асыру( қажеттіліктердің қанағаттануы);</a:t>
            </a:r>
            <a:endParaRPr/>
          </a:p>
          <a:p>
            <a:pPr>
              <a:lnSpc>
                <a:spcPct val="100000"/>
              </a:lnSpc>
              <a:buFont typeface="Arial"/>
              <a:buChar char="•"/>
            </a:pPr>
            <a:r>
              <a:rPr i="1" lang="ru-RU" sz="3200">
                <a:solidFill>
                  <a:srgbClr val="000000"/>
                </a:solidFill>
                <a:latin typeface="Calibri"/>
              </a:rPr>
              <a:t>Ішкі әлемді ретке келтіру;</a:t>
            </a:r>
            <a:endParaRPr/>
          </a:p>
          <a:p>
            <a:pPr>
              <a:lnSpc>
                <a:spcPct val="100000"/>
              </a:lnSpc>
              <a:buFont typeface="Arial"/>
              <a:buChar char="•"/>
            </a:pPr>
            <a:r>
              <a:rPr i="1" lang="ru-RU" sz="3200">
                <a:solidFill>
                  <a:srgbClr val="000000"/>
                </a:solidFill>
                <a:latin typeface="Calibri"/>
              </a:rPr>
              <a:t> </a:t>
            </a:r>
            <a:r>
              <a:rPr i="1" lang="ru-RU" sz="3200">
                <a:solidFill>
                  <a:srgbClr val="000000"/>
                </a:solidFill>
                <a:latin typeface="Calibri"/>
              </a:rPr>
              <a:t>Өзін – өзі өзектендіру.</a:t>
            </a:r>
            <a:endParaRPr/>
          </a:p>
          <a:p>
            <a:pPr>
              <a:lnSpc>
                <a:spcPct val="100000"/>
              </a:lnSpc>
            </a:pPr>
            <a:endParaRPr/>
          </a:p>
        </p:txBody>
      </p:sp>
    </p:spTree>
  </p:cSld>
  <p:timing>
    <p:tnLst>
      <p:par>
        <p:cTn dur="indefinite" id="160" nodeType="tmRoot" restart="never">
          <p:childTnLst>
            <p:seq>
              <p:cTn dur="indefinite" id="161" nodeType="mainSeq">
                <p:childTnLst>
                  <p:par>
                    <p:cTn fill="hold" id="162">
                      <p:stCondLst>
                        <p:cond delay="indefinite"/>
                      </p:stCondLst>
                      <p:childTnLst>
                        <p:par>
                          <p:cTn fill="hold" id="163">
                            <p:stCondLst>
                              <p:cond delay="0"/>
                            </p:stCondLst>
                            <p:childTnLst>
                              <p:par>
                                <p:cTn fill="hold" id="164" nodeType="clickEffect" presetClass="emph" presetID="32">
                                  <p:stCondLst>
                                    <p:cond delay="0"/>
                                  </p:stCondLst>
                                </p:cTn>
                              </p:par>
                              <p:par>
                                <p:cTn fill="hold" id="165" nodeType="withEffect" presetClass="emph" presetID="32">
                                  <p:stCondLst>
                                    <p:cond delay="0"/>
                                  </p:stCondLst>
                                </p:cTn>
                              </p:par>
                              <p:par>
                                <p:cTn fill="hold" id="166" nodeType="withEffect" presetClass="emph" presetID="32">
                                  <p:stCondLst>
                                    <p:cond delay="0"/>
                                  </p:stCondLst>
                                </p:cTn>
                              </p:par>
                              <p:par>
                                <p:cTn fill="hold" id="167" nodeType="withEffect" presetClass="emph" presetID="32">
                                  <p:stCondLst>
                                    <p:cond delay="0"/>
                                  </p:stCondLst>
                                </p:cTn>
                              </p:par>
                              <p:par>
                                <p:cTn fill="hold" id="168" nodeType="withEffect" presetClass="emph" presetID="32">
                                  <p:stCondLst>
                                    <p:cond delay="0"/>
                                  </p:stCondLst>
                                </p:cTn>
                              </p:par>
                              <p:par>
                                <p:cTn fill="hold" id="169" nodeType="withEffect" presetClass="emph" presetID="32">
                                  <p:stCondLst>
                                    <p:cond delay="0"/>
                                  </p:stCondLst>
                                </p:cTn>
                              </p:par>
                              <p:par>
                                <p:cTn fill="hold" id="170" nodeType="withEffect" presetClass="emph" presetID="32">
                                  <p:stCondLst>
                                    <p:cond delay="0"/>
                                  </p:stCond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bg>
      <p:bgPr>
        <a:blipFill>
          <a:blip r:embed="rId1"/>
          <a:tile/>
        </a:blipFill>
      </p:bgPr>
    </p:bg>
    <p:spTree>
      <p:nvGrpSpPr>
        <p:cNvPr id="1" name=""/>
        <p:cNvGrpSpPr/>
        <p:nvPr/>
      </p:nvGrpSpPr>
      <p:grpSpPr>
        <a:xfrm>
          <a:off x="0" y="0"/>
          <a:ext cx="0" cy="0"/>
          <a:chOff x="0" y="0"/>
          <a:chExt cx="0" cy="0"/>
        </a:xfrm>
      </p:grpSpPr>
      <p:sp>
        <p:nvSpPr>
          <p:cNvPr id="93" name="CustomShape 1"/>
          <p:cNvSpPr/>
          <p:nvPr/>
        </p:nvSpPr>
        <p:spPr>
          <a:xfrm>
            <a:off x="457200" y="1600200"/>
            <a:ext cx="8228880" cy="4525200"/>
          </a:xfrm>
          <a:prstGeom prst="rect">
            <a:avLst/>
          </a:prstGeom>
        </p:spPr>
        <p:txBody>
          <a:bodyPr bIns="45000" lIns="90000" rIns="90000" tIns="45000"/>
          <a:p>
            <a:pPr>
              <a:lnSpc>
                <a:spcPct val="100000"/>
              </a:lnSpc>
              <a:buFont typeface="Arial"/>
              <a:buChar char="•"/>
            </a:pPr>
            <a:r>
              <a:rPr i="1" lang="ru-RU" sz="3200">
                <a:solidFill>
                  <a:srgbClr val="000000"/>
                </a:solidFill>
                <a:latin typeface="Calibri"/>
              </a:rPr>
              <a:t> </a:t>
            </a:r>
            <a:r>
              <a:rPr i="1" lang="ru-RU" sz="3200">
                <a:solidFill>
                  <a:srgbClr val="000000"/>
                </a:solidFill>
                <a:latin typeface="Calibri"/>
              </a:rPr>
              <a:t>Дж. Якобсон бойынша,  кризис  теорияларының ерекше қырлары келесілерге байланысты:</a:t>
            </a:r>
            <a:endParaRPr/>
          </a:p>
          <a:p>
            <a:pPr>
              <a:lnSpc>
                <a:spcPct val="100000"/>
              </a:lnSpc>
              <a:buFont typeface="Arial"/>
              <a:buChar char="•"/>
            </a:pPr>
            <a:r>
              <a:rPr i="1" lang="ru-RU" sz="3200">
                <a:solidFill>
                  <a:srgbClr val="000000"/>
                </a:solidFill>
                <a:latin typeface="Calibri"/>
              </a:rPr>
              <a:t>"ол  индивидке  қатысты болады,  бірақ кей кездерде ол  кіші мен үлкен топтарға және отбасына байланысты қолданылады;</a:t>
            </a:r>
            <a:endParaRPr/>
          </a:p>
          <a:p>
            <a:pPr>
              <a:lnSpc>
                <a:spcPct val="100000"/>
              </a:lnSpc>
              <a:buFont typeface="Arial"/>
              <a:buChar char="•"/>
            </a:pPr>
            <a:r>
              <a:rPr i="1" lang="ru-RU" sz="3200">
                <a:solidFill>
                  <a:srgbClr val="000000"/>
                </a:solidFill>
                <a:latin typeface="Calibri"/>
              </a:rPr>
              <a:t>" кризис теориялары  тек ғана кризистен кейін болатын  патологиялық қорытындыларды емес, тұлғаның өсуі мен даму мүмкіншіліктерін де қарастырады; </a:t>
            </a:r>
            <a:endParaRPr/>
          </a:p>
          <a:p>
            <a:pPr>
              <a:lnSpc>
                <a:spcPct val="100000"/>
              </a:lnSpc>
              <a:buFont typeface="Arial"/>
              <a:buChar char="•"/>
            </a:pPr>
            <a:r>
              <a:rPr i="1" lang="ru-RU" sz="3200">
                <a:solidFill>
                  <a:srgbClr val="000000"/>
                </a:solidFill>
                <a:latin typeface="Calibri"/>
              </a:rPr>
              <a:t> </a:t>
            </a:r>
            <a:r>
              <a:rPr i="1" lang="ru-RU" sz="3200">
                <a:solidFill>
                  <a:srgbClr val="000000"/>
                </a:solidFill>
                <a:latin typeface="Calibri"/>
              </a:rPr>
              <a:t>Тұлғаның ішкіі қажеттілігі  -  өмірлік жолын табу  болып табылады. Адамды барлық қиындықтардан алып өтетін, қиындықтарғы төтеп беретін  ерік болып табылады. Кризис - осы ерік жоғалған кезде пайда  болады.</a:t>
            </a:r>
            <a:endParaRPr/>
          </a:p>
          <a:p>
            <a:pPr>
              <a:lnSpc>
                <a:spcPct val="100000"/>
              </a:lnSpc>
            </a:pPr>
            <a:endParaRPr/>
          </a:p>
        </p:txBody>
      </p:sp>
    </p:spTree>
  </p:cSld>
  <p:timing>
    <p:tnLst>
      <p:par>
        <p:cTn dur="indefinite" id="171" nodeType="tmRoot" restart="never">
          <p:childTnLst>
            <p:seq>
              <p:cTn dur="indefinite" id="172" nodeType="mainSeq">
                <p:childTnLst>
                  <p:par>
                    <p:cTn fill="hold" id="173">
                      <p:stCondLst>
                        <p:cond delay="indefinite"/>
                      </p:stCondLst>
                      <p:childTnLst>
                        <p:par>
                          <p:cTn fill="hold" id="174">
                            <p:stCondLst>
                              <p:cond delay="0"/>
                            </p:stCondLst>
                            <p:childTnLst>
                              <p:par>
                                <p:cTn fill="hold" id="175" nodeType="clickEffect" presetClass="entr" presetID="6" presetSubtype="16">
                                  <p:stCondLst>
                                    <p:cond delay="0"/>
                                  </p:stCondLst>
                                  <p:childTnLst>
                                    <p:set>
                                      <p:cBhvr>
                                        <p:cTn dur="1" fill="hold" id="176">
                                          <p:stCondLst>
                                            <p:cond delay="0"/>
                                          </p:stCondLst>
                                        </p:cTn>
                                        <p:tgtEl>
                                          <p:spTgt spid="93">
                                            <p:txEl>
                                              <p:pRg end="84" st="0"/>
                                            </p:txEl>
                                          </p:spTgt>
                                        </p:tgtEl>
                                        <p:attrNameLst>
                                          <p:attrName>style.visibility</p:attrName>
                                        </p:attrNameLst>
                                      </p:cBhvr>
                                      <p:to>
                                        <p:strVal val="visible"/>
                                      </p:to>
                                    </p:set>
                                    <p:animEffect filter="circle(in)" transition="out">
                                      <p:cBhvr additive="repl">
                                        <p:cTn dur="2000" fill="freeze" id="177"/>
                                        <p:tgtEl>
                                          <p:spTgt spid="93">
                                            <p:txEl>
                                              <p:pRg end="84" st="0"/>
                                            </p:txEl>
                                          </p:spTgt>
                                        </p:tgtEl>
                                      </p:cBhvr>
                                    </p:animEffect>
                                  </p:childTnLst>
                                </p:cTn>
                              </p:par>
                              <p:par>
                                <p:cTn fill="hold" id="178" nodeType="withEffect" presetClass="entr" presetID="6" presetSubtype="16">
                                  <p:stCondLst>
                                    <p:cond delay="0"/>
                                  </p:stCondLst>
                                  <p:childTnLst>
                                    <p:set>
                                      <p:cBhvr>
                                        <p:cTn dur="1" fill="hold" id="179">
                                          <p:stCondLst>
                                            <p:cond delay="0"/>
                                          </p:stCondLst>
                                        </p:cTn>
                                        <p:tgtEl>
                                          <p:spTgt spid="93">
                                            <p:txEl>
                                              <p:pRg end="555" st="555"/>
                                            </p:txEl>
                                          </p:spTgt>
                                        </p:tgtEl>
                                        <p:attrNameLst>
                                          <p:attrName>style.visibility</p:attrName>
                                        </p:attrNameLst>
                                      </p:cBhvr>
                                      <p:to>
                                        <p:strVal val="visible"/>
                                      </p:to>
                                    </p:set>
                                    <p:animEffect filter="circle(in)" transition="out">
                                      <p:cBhvr additive="repl">
                                        <p:cTn dur="2000" fill="freeze" id="180"/>
                                        <p:tgtEl>
                                          <p:spTgt spid="93">
                                            <p:txEl>
                                              <p:pRg end="555" st="555"/>
                                            </p:txEl>
                                          </p:spTgt>
                                        </p:tgtEl>
                                      </p:cBhvr>
                                    </p:animEffect>
                                  </p:childTnLst>
                                </p:cTn>
                              </p:par>
                              <p:par>
                                <p:cTn fill="hold" id="181" nodeType="withEffect" presetClass="entr" presetID="6" presetSubtype="16">
                                  <p:stCondLst>
                                    <p:cond delay="0"/>
                                  </p:stCondLst>
                                  <p:childTnLst>
                                    <p:set>
                                      <p:cBhvr>
                                        <p:cTn dur="1" fill="hold" id="182">
                                          <p:stCondLst>
                                            <p:cond delay="0"/>
                                          </p:stCondLst>
                                        </p:cTn>
                                        <p:tgtEl>
                                          <p:spTgt spid="93">
                                            <p:txEl>
                                              <p:pRg end="555" st="555"/>
                                            </p:txEl>
                                          </p:spTgt>
                                        </p:tgtEl>
                                        <p:attrNameLst>
                                          <p:attrName>style.visibility</p:attrName>
                                        </p:attrNameLst>
                                      </p:cBhvr>
                                      <p:to>
                                        <p:strVal val="visible"/>
                                      </p:to>
                                    </p:set>
                                    <p:animEffect filter="circle(in)" transition="out">
                                      <p:cBhvr additive="repl">
                                        <p:cTn dur="2000" fill="freeze" id="183"/>
                                        <p:tgtEl>
                                          <p:spTgt spid="93">
                                            <p:txEl>
                                              <p:pRg end="555" st="555"/>
                                            </p:txEl>
                                          </p:spTgt>
                                        </p:tgtEl>
                                      </p:cBhvr>
                                    </p:animEffect>
                                  </p:childTnLst>
                                </p:cTn>
                              </p:par>
                              <p:par>
                                <p:cTn fill="hold" id="184" nodeType="withEffect" presetClass="entr" presetID="6" presetSubtype="16">
                                  <p:stCondLst>
                                    <p:cond delay="0"/>
                                  </p:stCondLst>
                                  <p:childTnLst>
                                    <p:set>
                                      <p:cBhvr>
                                        <p:cTn dur="1" fill="hold" id="185">
                                          <p:stCondLst>
                                            <p:cond delay="0"/>
                                          </p:stCondLst>
                                        </p:cTn>
                                        <p:tgtEl>
                                          <p:spTgt spid="93">
                                            <p:txEl>
                                              <p:pRg end="555" st="555"/>
                                            </p:txEl>
                                          </p:spTgt>
                                        </p:tgtEl>
                                        <p:attrNameLst>
                                          <p:attrName>style.visibility</p:attrName>
                                        </p:attrNameLst>
                                      </p:cBhvr>
                                      <p:to>
                                        <p:strVal val="visible"/>
                                      </p:to>
                                    </p:set>
                                    <p:animEffect filter="circle(in)" transition="out">
                                      <p:cBhvr additive="repl">
                                        <p:cTn dur="2000" fill="freeze" id="186"/>
                                        <p:tgtEl>
                                          <p:spTgt spid="93">
                                            <p:txEl>
                                              <p:pRg end="555" st="555"/>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94" name="CustomShape 1"/>
          <p:cNvSpPr/>
          <p:nvPr/>
        </p:nvSpPr>
        <p:spPr>
          <a:xfrm>
            <a:off x="457200" y="332640"/>
            <a:ext cx="8228880" cy="5792760"/>
          </a:xfrm>
          <a:prstGeom prst="rect">
            <a:avLst/>
          </a:prstGeom>
        </p:spPr>
        <p:txBody>
          <a:bodyPr bIns="45000" lIns="90000" rIns="90000" tIns="45000"/>
          <a:p>
            <a:pPr>
              <a:lnSpc>
                <a:spcPct val="100000"/>
              </a:lnSpc>
            </a:pPr>
            <a:r>
              <a:rPr lang="ru-RU" sz="3200">
                <a:solidFill>
                  <a:srgbClr val="000000"/>
                </a:solidFill>
                <a:latin typeface="Calibri"/>
              </a:rPr>
              <a:t>            </a:t>
            </a:r>
            <a:endParaRPr/>
          </a:p>
        </p:txBody>
      </p:sp>
      <p:sp>
        <p:nvSpPr>
          <p:cNvPr id="95" name="CustomShape 2"/>
          <p:cNvSpPr/>
          <p:nvPr/>
        </p:nvSpPr>
        <p:spPr>
          <a:xfrm>
            <a:off x="-215280" y="2967480"/>
            <a:ext cx="9573840" cy="914400"/>
          </a:xfrm>
          <a:prstGeom prst="rect">
            <a:avLst/>
          </a:prstGeom>
        </p:spPr>
        <p:txBody>
          <a:bodyPr bIns="45000" lIns="90000" rIns="90000" tIns="45000" wrap="none"/>
          <a:p>
            <a:pPr algn="ctr">
              <a:lnSpc>
                <a:spcPct val="100000"/>
              </a:lnSpc>
            </a:pPr>
            <a:r>
              <a:rPr b="1" lang="ru-RU" sz="5400">
                <a:solidFill>
                  <a:srgbClr val="000000"/>
                </a:solidFill>
                <a:latin typeface="Calibri"/>
              </a:rPr>
              <a:t>Қайғыны өткеру психологиясы</a:t>
            </a:r>
            <a:endParaRPr/>
          </a:p>
        </p:txBody>
      </p:sp>
    </p:spTree>
  </p:cSld>
  <p:timing>
    <p:tnLst>
      <p:par>
        <p:cTn dur="indefinite" id="187" nodeType="tmRoot" restart="never">
          <p:childTnLst>
            <p:seq>
              <p:cTn dur="indefinite" id="188" nodeType="mainSeq">
                <p:childTnLst>
                  <p:par>
                    <p:cTn fill="hold" id="189">
                      <p:stCondLst>
                        <p:cond delay="indefinite"/>
                      </p:stCondLst>
                      <p:childTnLst>
                        <p:par>
                          <p:cTn fill="hold" id="190">
                            <p:stCondLst>
                              <p:cond delay="0"/>
                            </p:stCondLst>
                            <p:childTnLst>
                              <p:par>
                                <p:cTn fill="hold" id="191" nodeType="clickEffect" presetClass="emph" presetID="8">
                                  <p:stCondLst>
                                    <p:cond delay="0"/>
                                  </p:stCondLst>
                                </p:cTn>
                              </p:par>
                            </p:childTnLst>
                          </p:cTn>
                        </p:par>
                      </p:childTnLst>
                    </p:cTn>
                  </p:par>
                  <p:par>
                    <p:cTn fill="hold" id="192">
                      <p:stCondLst>
                        <p:cond delay="indefinite"/>
                      </p:stCondLst>
                      <p:childTnLst>
                        <p:par>
                          <p:cTn fill="hold" id="193">
                            <p:stCondLst>
                              <p:cond delay="0"/>
                            </p:stCondLst>
                            <p:childTnLst>
                              <p:par>
                                <p:cTn fill="hold" id="194" nodeType="clickEffect" presetClass="emph" presetID="26">
                                  <p:stCondLst>
                                    <p:cond delay="0"/>
                                  </p:stCondLst>
                                  <p:childTnLst>
                                    <p:animEffect filter="fade" transition="in">
                                      <p:cBhvr additive="repl">
                                        <p:cTn dur="500" fill="freeze" id="195"/>
                                        <p:tgtEl>
                                          <p:spTgt spid="95">
                                            <p:txEl>
                                              <p:pRg end="28"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bg>
      <p:bgPr>
        <a:blipFill>
          <a:blip r:embed="rId1"/>
          <a:tile/>
        </a:blipFill>
      </p:bgPr>
    </p:bg>
    <p:spTree>
      <p:nvGrpSpPr>
        <p:cNvPr id="1" name=""/>
        <p:cNvGrpSpPr/>
        <p:nvPr/>
      </p:nvGrpSpPr>
      <p:grpSpPr>
        <a:xfrm>
          <a:off x="0" y="0"/>
          <a:ext cx="0" cy="0"/>
          <a:chOff x="0" y="0"/>
          <a:chExt cx="0" cy="0"/>
        </a:xfrm>
      </p:grpSpPr>
      <p:sp>
        <p:nvSpPr>
          <p:cNvPr id="96" name="CustomShape 1"/>
          <p:cNvSpPr/>
          <p:nvPr/>
        </p:nvSpPr>
        <p:spPr>
          <a:xfrm>
            <a:off x="457200" y="476640"/>
            <a:ext cx="8228880" cy="5648760"/>
          </a:xfrm>
          <a:prstGeom prst="rect">
            <a:avLst/>
          </a:prstGeom>
        </p:spPr>
        <p:txBody>
          <a:bodyPr bIns="45000" lIns="90000" rIns="90000" tIns="45000"/>
          <a:p>
            <a:pPr>
              <a:lnSpc>
                <a:spcPct val="100000"/>
              </a:lnSpc>
            </a:pPr>
            <a:r>
              <a:rPr lang="ru-RU" sz="3200">
                <a:solidFill>
                  <a:srgbClr val="000000"/>
                </a:solidFill>
                <a:latin typeface="Calibri"/>
              </a:rPr>
              <a:t>Қайғыны бастан өткеру,адам жанының құпия жақтарының бірі. Өз жақынын жоғалтып, орны толмас қайғыны басынан өткеріп отырған адам қалайша жаңа өмір бастап, оны мәнге толтырады? Психология осы сұрақта қалай көмектесе алады? Отандық психологияда бұл мәселе мүлдем қарастырылмаған, ал шетел психологиясында өте жақсы зерттелген деуге болады. Солардың бірі З. Фрейдтің «Қайғы және мелонхолия» еңбегі. Ол бойынша қайғының «негізгі мақсаты» психикалық энергияны жақсы көретін адамынан,бірақ жоғалған объектен жұлып алу. Осы процесс жүріп жатқанда объект психикалық түрде бар болады, ал процесс аяғында «мен» еркін болады және энергиясын басқа объектке бағыттайды. Фрейд тек қана адамдар қалай жоғалтқан адамды ұмытады деген сұраққа жауап береді, бірақ қалай есте сақтайтындықтары туралы айтпайды. </a:t>
            </a:r>
            <a:endParaRPr/>
          </a:p>
          <a:p>
            <a:pPr>
              <a:lnSpc>
                <a:spcPct val="100000"/>
              </a:lnSpc>
            </a:pPr>
            <a:r>
              <a:rPr lang="ru-RU" sz="3200">
                <a:solidFill>
                  <a:srgbClr val="000000"/>
                </a:solidFill>
                <a:latin typeface="Calibri"/>
              </a:rPr>
              <a:t>Жерлеу – лақтырып тастау, ұмыту емес, ол есте сақтау , тығып қою. Теорияның негізгі мақсаты « ұмыту» парадигмасын, «есте сақтау» парадигмасына ауыстыру.</a:t>
            </a:r>
            <a:endParaRPr/>
          </a:p>
        </p:txBody>
      </p:sp>
    </p:spTree>
  </p:cSld>
  <p:timing>
    <p:tnLst>
      <p:par>
        <p:cTn dur="indefinite" id="196" nodeType="tmRoot" restart="never">
          <p:childTnLst>
            <p:seq>
              <p:cTn dur="indefinite" id="197" nodeType="mainSeq">
                <p:childTnLst>
                  <p:par>
                    <p:cTn fill="hold" id="198">
                      <p:stCondLst>
                        <p:cond delay="indefinite"/>
                      </p:stCondLst>
                      <p:childTnLst>
                        <p:par>
                          <p:cTn fill="hold" id="199">
                            <p:stCondLst>
                              <p:cond delay="0"/>
                            </p:stCondLst>
                            <p:childTnLst>
                              <p:par>
                                <p:cTn fill="hold" id="200" nodeType="clickEffect" presetClass="entr" presetID="26">
                                  <p:stCondLst>
                                    <p:cond delay="0"/>
                                  </p:stCondLst>
                                  <p:childTnLst>
                                    <p:set>
                                      <p:cBhvr>
                                        <p:cTn dur="1" fill="hold" id="201">
                                          <p:stCondLst>
                                            <p:cond delay="0"/>
                                          </p:stCondLst>
                                        </p:cTn>
                                        <p:tgtEl>
                                          <p:spTgt spid="96">
                                            <p:txEl>
                                              <p:pRg end="790" st="0"/>
                                            </p:txEl>
                                          </p:spTgt>
                                        </p:tgtEl>
                                        <p:attrNameLst>
                                          <p:attrName>style.visibility</p:attrName>
                                        </p:attrNameLst>
                                      </p:cBhvr>
                                      <p:to>
                                        <p:strVal val="visible"/>
                                      </p:to>
                                    </p:set>
                                    <p:animEffect filter="wipe(down)" transition="out">
                                      <p:cBhvr additive="repl">
                                        <p:cTn dur="580" fill="freeze" id="202">
                                          <p:stCondLst>
                                            <p:cond delay="0"/>
                                          </p:stCondLst>
                                        </p:cTn>
                                        <p:tgtEl>
                                          <p:spTgt spid="96">
                                            <p:txEl>
                                              <p:pRg end="790" st="0"/>
                                            </p:txEl>
                                          </p:spTgt>
                                        </p:tgtEl>
                                      </p:cBhvr>
                                    </p:animEffect>
                                    <p:anim calcmode="lin" valueType="num">
                                      <p:cBhvr additive="repl">
                                        <p:cTn dur="1822" fill="freeze" id="203">
                                          <p:stCondLst>
                                            <p:cond delay="0"/>
                                          </p:stCondLst>
                                        </p:cTn>
                                        <p:tgtEl>
                                          <p:spTgt spid="96">
                                            <p:txEl>
                                              <p:pRg end="790" st="0"/>
                                            </p:txEl>
                                          </p:spTgt>
                                        </p:tgtEl>
                                        <p:attrNameLst>
                                          <p:attrName>ppt_x</p:attrName>
                                        </p:attrNameLst>
                                      </p:cBhvr>
                                      <p:tavLst>
                                        <p:tav tm="0">
                                          <p:val>
                                            <p:strVal val="#ppt_x-0.25"/>
                                          </p:val>
                                        </p:tav>
                                        <p:tav tm="100000">
                                          <p:val>
                                            <p:strVal val="#ppt_x"/>
                                          </p:val>
                                        </p:tav>
                                      </p:tavLst>
                                    </p:anim>
                                    <p:anim calcmode="lin" valueType="num">
                                      <p:cBhvr additive="repl">
                                        <p:cTn dur="664" fill="freeze" id="204">
                                          <p:stCondLst>
                                            <p:cond delay="0"/>
                                          </p:stCondLst>
                                        </p:cTn>
                                        <p:tgtEl>
                                          <p:spTgt spid="96">
                                            <p:txEl>
                                              <p:pRg end="790" st="0"/>
                                            </p:txEl>
                                          </p:spTgt>
                                        </p:tgtEl>
                                        <p:attrNameLst>
                                          <p:attrName>ppt_y</p:attrName>
                                        </p:attrNameLst>
                                      </p:cBhvr>
                                      <p:tavLst/>
                                    </p:anim>
                                    <p:anim calcmode="lin" valueType="num">
                                      <p:cBhvr additive="repl">
                                        <p:cTn dur="664" fill="freeze" id="205">
                                          <p:stCondLst>
                                            <p:cond delay="664"/>
                                          </p:stCondLst>
                                        </p:cTn>
                                        <p:tgtEl>
                                          <p:spTgt spid="96">
                                            <p:txEl>
                                              <p:pRg end="790" st="0"/>
                                            </p:txEl>
                                          </p:spTgt>
                                        </p:tgtEl>
                                        <p:attrNameLst>
                                          <p:attrName>ppt_y</p:attrName>
                                        </p:attrNameLst>
                                      </p:cBhvr>
                                      <p:tavLst/>
                                    </p:anim>
                                    <p:anim calcmode="lin" valueType="num">
                                      <p:cBhvr additive="repl">
                                        <p:cTn dur="332" fill="freeze" id="206">
                                          <p:stCondLst>
                                            <p:cond delay="1324"/>
                                          </p:stCondLst>
                                        </p:cTn>
                                        <p:tgtEl>
                                          <p:spTgt spid="96">
                                            <p:txEl>
                                              <p:pRg end="790" st="0"/>
                                            </p:txEl>
                                          </p:spTgt>
                                        </p:tgtEl>
                                        <p:attrNameLst>
                                          <p:attrName>ppt_y</p:attrName>
                                        </p:attrNameLst>
                                      </p:cBhvr>
                                      <p:tavLst/>
                                    </p:anim>
                                    <p:anim calcmode="lin" valueType="num">
                                      <p:cBhvr additive="repl">
                                        <p:cTn dur="164" fill="freeze" id="207">
                                          <p:stCondLst>
                                            <p:cond delay="1656"/>
                                          </p:stCondLst>
                                        </p:cTn>
                                        <p:tgtEl>
                                          <p:spTgt spid="96">
                                            <p:txEl>
                                              <p:pRg end="790" st="0"/>
                                            </p:txEl>
                                          </p:spTgt>
                                        </p:tgtEl>
                                        <p:attrNameLst>
                                          <p:attrName>ppt_y</p:attrName>
                                        </p:attrNameLst>
                                      </p:cBhvr>
                                      <p:tavLst/>
                                    </p:anim>
                                  </p:childTnLst>
                                </p:cTn>
                              </p:par>
                              <p:par>
                                <p:cTn fill="hold" id="208" nodeType="withEffect" presetClass="entr" presetID="26">
                                  <p:stCondLst>
                                    <p:cond delay="0"/>
                                  </p:stCondLst>
                                  <p:childTnLst>
                                    <p:set>
                                      <p:cBhvr>
                                        <p:cTn dur="1" fill="hold" id="209">
                                          <p:stCondLst>
                                            <p:cond delay="0"/>
                                          </p:stCondLst>
                                        </p:cTn>
                                        <p:tgtEl>
                                          <p:spTgt spid="96">
                                            <p:txEl>
                                              <p:pRg end="943" st="943"/>
                                            </p:txEl>
                                          </p:spTgt>
                                        </p:tgtEl>
                                        <p:attrNameLst>
                                          <p:attrName>style.visibility</p:attrName>
                                        </p:attrNameLst>
                                      </p:cBhvr>
                                      <p:to>
                                        <p:strVal val="visible"/>
                                      </p:to>
                                    </p:set>
                                    <p:animEffect filter="wipe(down)" transition="out">
                                      <p:cBhvr additive="repl">
                                        <p:cTn dur="580" fill="freeze" id="210">
                                          <p:stCondLst>
                                            <p:cond delay="0"/>
                                          </p:stCondLst>
                                        </p:cTn>
                                        <p:tgtEl>
                                          <p:spTgt spid="96">
                                            <p:txEl>
                                              <p:pRg end="943" st="943"/>
                                            </p:txEl>
                                          </p:spTgt>
                                        </p:tgtEl>
                                      </p:cBhvr>
                                    </p:animEffect>
                                    <p:anim calcmode="lin" valueType="num">
                                      <p:cBhvr additive="repl">
                                        <p:cTn dur="1822" fill="freeze" id="211">
                                          <p:stCondLst>
                                            <p:cond delay="0"/>
                                          </p:stCondLst>
                                        </p:cTn>
                                        <p:tgtEl>
                                          <p:spTgt spid="96">
                                            <p:txEl>
                                              <p:pRg end="943" st="943"/>
                                            </p:txEl>
                                          </p:spTgt>
                                        </p:tgtEl>
                                        <p:attrNameLst>
                                          <p:attrName>ppt_x</p:attrName>
                                        </p:attrNameLst>
                                      </p:cBhvr>
                                      <p:tavLst>
                                        <p:tav tm="0">
                                          <p:val>
                                            <p:strVal val="#ppt_x-0.25"/>
                                          </p:val>
                                        </p:tav>
                                        <p:tav tm="100000">
                                          <p:val>
                                            <p:strVal val="#ppt_x"/>
                                          </p:val>
                                        </p:tav>
                                      </p:tavLst>
                                    </p:anim>
                                    <p:anim calcmode="lin" valueType="num">
                                      <p:cBhvr additive="repl">
                                        <p:cTn dur="664" fill="freeze" id="212">
                                          <p:stCondLst>
                                            <p:cond delay="0"/>
                                          </p:stCondLst>
                                        </p:cTn>
                                        <p:tgtEl>
                                          <p:spTgt spid="96">
                                            <p:txEl>
                                              <p:pRg end="943" st="943"/>
                                            </p:txEl>
                                          </p:spTgt>
                                        </p:tgtEl>
                                        <p:attrNameLst>
                                          <p:attrName>ppt_y</p:attrName>
                                        </p:attrNameLst>
                                      </p:cBhvr>
                                      <p:tavLst/>
                                    </p:anim>
                                    <p:anim calcmode="lin" valueType="num">
                                      <p:cBhvr additive="repl">
                                        <p:cTn dur="664" fill="freeze" id="213">
                                          <p:stCondLst>
                                            <p:cond delay="664"/>
                                          </p:stCondLst>
                                        </p:cTn>
                                        <p:tgtEl>
                                          <p:spTgt spid="96">
                                            <p:txEl>
                                              <p:pRg end="943" st="943"/>
                                            </p:txEl>
                                          </p:spTgt>
                                        </p:tgtEl>
                                        <p:attrNameLst>
                                          <p:attrName>ppt_y</p:attrName>
                                        </p:attrNameLst>
                                      </p:cBhvr>
                                      <p:tavLst/>
                                    </p:anim>
                                    <p:anim calcmode="lin" valueType="num">
                                      <p:cBhvr additive="repl">
                                        <p:cTn dur="332" fill="freeze" id="214">
                                          <p:stCondLst>
                                            <p:cond delay="1324"/>
                                          </p:stCondLst>
                                        </p:cTn>
                                        <p:tgtEl>
                                          <p:spTgt spid="96">
                                            <p:txEl>
                                              <p:pRg end="943" st="943"/>
                                            </p:txEl>
                                          </p:spTgt>
                                        </p:tgtEl>
                                        <p:attrNameLst>
                                          <p:attrName>ppt_y</p:attrName>
                                        </p:attrNameLst>
                                      </p:cBhvr>
                                      <p:tavLst/>
                                    </p:anim>
                                    <p:anim calcmode="lin" valueType="num">
                                      <p:cBhvr additive="repl">
                                        <p:cTn dur="164" fill="freeze" id="215">
                                          <p:stCondLst>
                                            <p:cond delay="1656"/>
                                          </p:stCondLst>
                                        </p:cTn>
                                        <p:tgtEl>
                                          <p:spTgt spid="96">
                                            <p:txEl>
                                              <p:pRg end="943" st="943"/>
                                            </p:txEl>
                                          </p:spTgt>
                                        </p:tgtEl>
                                        <p:attrNameLst>
                                          <p:attrName>ppt_y</p:attrName>
                                        </p:attrNameLst>
                                      </p:cBhvr>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bg>
      <p:bgPr>
        <a:blipFill>
          <a:blip r:embed="rId1"/>
          <a:tile/>
        </a:blipFill>
      </p:bgPr>
    </p:bg>
    <p:spTree>
      <p:nvGrpSpPr>
        <p:cNvPr id="1" name=""/>
        <p:cNvGrpSpPr/>
        <p:nvPr/>
      </p:nvGrpSpPr>
      <p:grpSpPr>
        <a:xfrm>
          <a:off x="0" y="0"/>
          <a:ext cx="0" cy="0"/>
          <a:chOff x="0" y="0"/>
          <a:chExt cx="0" cy="0"/>
        </a:xfrm>
      </p:grpSpPr>
      <p:sp>
        <p:nvSpPr>
          <p:cNvPr id="97" name="CustomShape 1"/>
          <p:cNvSpPr/>
          <p:nvPr/>
        </p:nvSpPr>
        <p:spPr>
          <a:xfrm>
            <a:off x="457200" y="188640"/>
            <a:ext cx="8228880" cy="5936760"/>
          </a:xfrm>
          <a:prstGeom prst="rect">
            <a:avLst/>
          </a:prstGeom>
        </p:spPr>
        <p:txBody>
          <a:bodyPr bIns="45000" lIns="90000" rIns="90000" tIns="45000"/>
          <a:p>
            <a:pPr>
              <a:lnSpc>
                <a:spcPct val="100000"/>
              </a:lnSpc>
            </a:pPr>
            <a:endParaRPr/>
          </a:p>
          <a:p>
            <a:pPr>
              <a:lnSpc>
                <a:spcPct val="100000"/>
              </a:lnSpc>
            </a:pPr>
            <a:endParaRPr/>
          </a:p>
          <a:p>
            <a:pPr>
              <a:lnSpc>
                <a:spcPct val="100000"/>
              </a:lnSpc>
            </a:pPr>
            <a:endParaRPr/>
          </a:p>
          <a:p>
            <a:pPr>
              <a:lnSpc>
                <a:spcPct val="100000"/>
              </a:lnSpc>
              <a:buFont typeface="Arial"/>
              <a:buChar char="•"/>
            </a:pPr>
            <a:r>
              <a:rPr lang="ru-RU" sz="3200">
                <a:solidFill>
                  <a:srgbClr val="000000"/>
                </a:solidFill>
                <a:latin typeface="Calibri"/>
              </a:rPr>
              <a:t>Қайғының бастапқы фазасы –шок және сенбеу. «Мүмкін емес» - бұл өлім туралы ақпаратқа жауап. Ұзақтығы бірнеше секундтан, бірнеше күнге(7-9)  дейін созылуы мүмкін. Бұл фазада адамда дем алуы қиындап, судоргтық жағдай болады. Барлық қызығушылықтар,қажеттіліктер жоғалады(тәбет, сексуалды қажеттіліктер). Қоршаған шындықты қабылдау мүлдем болмайды, кейде естен тану болады</a:t>
            </a:r>
            <a:endParaRPr/>
          </a:p>
          <a:p>
            <a:pPr>
              <a:lnSpc>
                <a:spcPct val="100000"/>
              </a:lnSpc>
              <a:buFont typeface="Arial"/>
              <a:buChar char="•"/>
            </a:pPr>
            <a:r>
              <a:rPr lang="ru-RU" sz="3200">
                <a:solidFill>
                  <a:srgbClr val="000000"/>
                </a:solidFill>
                <a:latin typeface="Calibri"/>
              </a:rPr>
              <a:t>Келесі фаза – ашу ыза фазасы. Неге? Деп айқайлап, ашулана бастайды. Осы фазада адам «ол мұнда жоқ» деген оймен емес, «мен осындамын» деген оймен өмір сүреді.</a:t>
            </a:r>
            <a:endParaRPr/>
          </a:p>
          <a:p>
            <a:pPr>
              <a:lnSpc>
                <a:spcPct val="100000"/>
              </a:lnSpc>
            </a:pPr>
            <a:endParaRPr/>
          </a:p>
        </p:txBody>
      </p:sp>
      <p:sp>
        <p:nvSpPr>
          <p:cNvPr id="98" name="CustomShape 2"/>
          <p:cNvSpPr/>
          <p:nvPr/>
        </p:nvSpPr>
        <p:spPr>
          <a:xfrm>
            <a:off x="1402920" y="476640"/>
            <a:ext cx="6090480" cy="914400"/>
          </a:xfrm>
          <a:prstGeom prst="rect">
            <a:avLst/>
          </a:prstGeom>
        </p:spPr>
        <p:txBody>
          <a:bodyPr bIns="45000" lIns="90000" rIns="90000" tIns="45000" wrap="none"/>
          <a:p>
            <a:pPr algn="ctr">
              <a:lnSpc>
                <a:spcPct val="100000"/>
              </a:lnSpc>
            </a:pPr>
            <a:r>
              <a:rPr b="1" lang="ru-RU" sz="5400">
                <a:solidFill>
                  <a:srgbClr val="ff0000"/>
                </a:solidFill>
                <a:latin typeface="Calibri"/>
              </a:rPr>
              <a:t>Қайғыру фазалары</a:t>
            </a:r>
            <a:r>
              <a:rPr b="1" lang="ru-RU" sz="5400">
                <a:solidFill>
                  <a:srgbClr val="9bbb59"/>
                </a:solidFill>
                <a:latin typeface="Calibri"/>
              </a:rPr>
              <a:t>:</a:t>
            </a:r>
            <a:endParaRPr/>
          </a:p>
        </p:txBody>
      </p:sp>
    </p:spTree>
  </p:cSld>
  <p:timing>
    <p:tnLst>
      <p:par>
        <p:cTn dur="indefinite" id="216" nodeType="tmRoot" restart="never">
          <p:childTnLst>
            <p:seq>
              <p:cTn dur="indefinite" id="217" nodeType="mainSeq">
                <p:childTnLst>
                  <p:par>
                    <p:cTn fill="hold" id="218">
                      <p:stCondLst>
                        <p:cond delay="indefinite"/>
                      </p:stCondLst>
                      <p:childTnLst>
                        <p:par>
                          <p:cTn fill="hold" id="219">
                            <p:stCondLst>
                              <p:cond delay="0"/>
                            </p:stCondLst>
                            <p:childTnLst>
                              <p:par>
                                <p:cTn fill="hold" id="220" nodeType="clickEffect" presetClass="entr" presetID="14" presetSubtype="10">
                                  <p:stCondLst>
                                    <p:cond delay="0"/>
                                  </p:stCondLst>
                                  <p:childTnLst>
                                    <p:set>
                                      <p:cBhvr>
                                        <p:cTn dur="1" fill="hold" id="221">
                                          <p:stCondLst>
                                            <p:cond delay="0"/>
                                          </p:stCondLst>
                                        </p:cTn>
                                        <p:tgtEl>
                                          <p:spTgt spid="97">
                                            <p:txEl>
                                              <p:pRg end="372" st="3"/>
                                            </p:txEl>
                                          </p:spTgt>
                                        </p:tgtEl>
                                        <p:attrNameLst>
                                          <p:attrName>style.visibility</p:attrName>
                                        </p:attrNameLst>
                                      </p:cBhvr>
                                      <p:to>
                                        <p:strVal val="visible"/>
                                      </p:to>
                                    </p:set>
                                    <p:animEffect filter="randombar(horizontal)" transition="in">
                                      <p:cBhvr additive="repl">
                                        <p:cTn dur="500" fill="freeze" id="222"/>
                                        <p:tgtEl>
                                          <p:spTgt spid="97">
                                            <p:txEl>
                                              <p:pRg end="372" st="3"/>
                                            </p:txEl>
                                          </p:spTgt>
                                        </p:tgtEl>
                                      </p:cBhvr>
                                    </p:animEffect>
                                  </p:childTnLst>
                                </p:cTn>
                              </p:par>
                              <p:par>
                                <p:cTn fill="hold" id="223" nodeType="withEffect" presetClass="entr" presetID="14" presetSubtype="10">
                                  <p:stCondLst>
                                    <p:cond delay="0"/>
                                  </p:stCondLst>
                                  <p:childTnLst>
                                    <p:set>
                                      <p:cBhvr>
                                        <p:cTn dur="1" fill="hold" id="224">
                                          <p:stCondLst>
                                            <p:cond delay="0"/>
                                          </p:stCondLst>
                                        </p:cTn>
                                        <p:tgtEl>
                                          <p:spTgt spid="97">
                                            <p:txEl>
                                              <p:pRg end="531" st="531"/>
                                            </p:txEl>
                                          </p:spTgt>
                                        </p:tgtEl>
                                        <p:attrNameLst>
                                          <p:attrName>style.visibility</p:attrName>
                                        </p:attrNameLst>
                                      </p:cBhvr>
                                      <p:to>
                                        <p:strVal val="visible"/>
                                      </p:to>
                                    </p:set>
                                    <p:animEffect filter="randombar(horizontal)" transition="in">
                                      <p:cBhvr additive="repl">
                                        <p:cTn dur="500" fill="freeze" id="225"/>
                                        <p:tgtEl>
                                          <p:spTgt spid="97">
                                            <p:txEl>
                                              <p:pRg end="531" st="531"/>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bg>
      <p:bgPr>
        <a:blipFill>
          <a:blip r:embed="rId1"/>
          <a:tile/>
        </a:blipFill>
      </p:bgPr>
    </p:bg>
    <p:spTree>
      <p:nvGrpSpPr>
        <p:cNvPr id="1" name=""/>
        <p:cNvGrpSpPr/>
        <p:nvPr/>
      </p:nvGrpSpPr>
      <p:grpSpPr>
        <a:xfrm>
          <a:off x="0" y="0"/>
          <a:ext cx="0" cy="0"/>
          <a:chOff x="0" y="0"/>
          <a:chExt cx="0" cy="0"/>
        </a:xfrm>
      </p:grpSpPr>
      <p:sp>
        <p:nvSpPr>
          <p:cNvPr id="99" name="CustomShape 1"/>
          <p:cNvSpPr/>
          <p:nvPr/>
        </p:nvSpPr>
        <p:spPr>
          <a:xfrm>
            <a:off x="457200" y="692640"/>
            <a:ext cx="8228880" cy="5432760"/>
          </a:xfrm>
          <a:prstGeom prst="rect">
            <a:avLst/>
          </a:prstGeom>
        </p:spPr>
        <p:txBody>
          <a:bodyPr bIns="45000" lIns="90000" rIns="90000" tIns="45000"/>
          <a:p>
            <a:pPr>
              <a:lnSpc>
                <a:spcPct val="100000"/>
              </a:lnSpc>
              <a:buFont typeface="Arial"/>
              <a:buChar char="•"/>
            </a:pPr>
            <a:r>
              <a:rPr lang="ru-RU" sz="3200">
                <a:solidFill>
                  <a:srgbClr val="000000"/>
                </a:solidFill>
                <a:latin typeface="Calibri"/>
              </a:rPr>
              <a:t>Іздеу фазасы –ол адамды жоғалқанан кейін 5 – 12 күндерге сай келеді. Бұл кезеңде адам  сыртқы әлемді қабылдай алмайды. Мысалы, ол жанында отырған сияқты, есікке қоңырауды есту т.б. </a:t>
            </a:r>
            <a:endParaRPr/>
          </a:p>
          <a:p>
            <a:pPr>
              <a:lnSpc>
                <a:spcPct val="100000"/>
              </a:lnSpc>
              <a:buFont typeface="Arial"/>
              <a:buChar char="•"/>
            </a:pPr>
            <a:r>
              <a:rPr lang="ru-RU" sz="3200">
                <a:solidFill>
                  <a:srgbClr val="000000"/>
                </a:solidFill>
                <a:latin typeface="Calibri"/>
              </a:rPr>
              <a:t>Қатты қайғыру фазасы(острое горе) қайғыдан 6 – апталарға дейін созылады. Реактивті депрессия болады,энергияның жоғалуы мен ағзада аурулар пайда болады. Адамда жалғыздық пен  мазасыздану болады.</a:t>
            </a:r>
            <a:endParaRPr/>
          </a:p>
        </p:txBody>
      </p:sp>
    </p:spTree>
  </p:cSld>
  <p:timing>
    <p:tnLst>
      <p:par>
        <p:cTn dur="indefinite" id="226" nodeType="tmRoot" restart="never">
          <p:childTnLst>
            <p:seq>
              <p:cTn dur="indefinite" id="227" nodeType="mainSeq">
                <p:childTnLst>
                  <p:par>
                    <p:cTn fill="hold" id="228">
                      <p:stCondLst>
                        <p:cond delay="indefinite"/>
                      </p:stCondLst>
                      <p:childTnLst>
                        <p:par>
                          <p:cTn fill="hold" id="229">
                            <p:stCondLst>
                              <p:cond delay="0"/>
                            </p:stCondLst>
                            <p:childTnLst>
                              <p:par>
                                <p:cTn fill="hold" id="230" nodeType="clickEffect" presetClass="entr" presetID="21" presetSubtype="1">
                                  <p:stCondLst>
                                    <p:cond delay="0"/>
                                  </p:stCondLst>
                                  <p:childTnLst>
                                    <p:set>
                                      <p:cBhvr>
                                        <p:cTn dur="1" fill="hold" id="231">
                                          <p:stCondLst>
                                            <p:cond delay="0"/>
                                          </p:stCondLst>
                                        </p:cTn>
                                        <p:tgtEl>
                                          <p:spTgt spid="99">
                                            <p:txEl>
                                              <p:pRg end="182" st="0"/>
                                            </p:txEl>
                                          </p:spTgt>
                                        </p:tgtEl>
                                        <p:attrNameLst>
                                          <p:attrName>style.visibility</p:attrName>
                                        </p:attrNameLst>
                                      </p:cBhvr>
                                      <p:to>
                                        <p:strVal val="visible"/>
                                      </p:to>
                                    </p:set>
                                    <p:animEffect filter="wheel(1)" transition="in">
                                      <p:cBhvr additive="repl">
                                        <p:cTn dur="2000" fill="freeze" id="232"/>
                                        <p:tgtEl>
                                          <p:spTgt spid="99">
                                            <p:txEl>
                                              <p:pRg end="182" st="0"/>
                                            </p:txEl>
                                          </p:spTgt>
                                        </p:tgtEl>
                                      </p:cBhvr>
                                    </p:animEffect>
                                  </p:childTnLst>
                                </p:cTn>
                              </p:par>
                              <p:par>
                                <p:cTn fill="hold" id="233" nodeType="withEffect" presetClass="entr" presetID="21" presetSubtype="1">
                                  <p:stCondLst>
                                    <p:cond delay="0"/>
                                  </p:stCondLst>
                                  <p:childTnLst>
                                    <p:set>
                                      <p:cBhvr>
                                        <p:cTn dur="1" fill="hold" id="234">
                                          <p:stCondLst>
                                            <p:cond delay="0"/>
                                          </p:stCondLst>
                                        </p:cTn>
                                        <p:tgtEl>
                                          <p:spTgt spid="99">
                                            <p:txEl>
                                              <p:pRg end="376" st="376"/>
                                            </p:txEl>
                                          </p:spTgt>
                                        </p:tgtEl>
                                        <p:attrNameLst>
                                          <p:attrName>style.visibility</p:attrName>
                                        </p:attrNameLst>
                                      </p:cBhvr>
                                      <p:to>
                                        <p:strVal val="visible"/>
                                      </p:to>
                                    </p:set>
                                    <p:animEffect filter="wheel(1)" transition="in">
                                      <p:cBhvr additive="repl">
                                        <p:cTn dur="2000" fill="freeze" id="235"/>
                                        <p:tgtEl>
                                          <p:spTgt spid="99">
                                            <p:txEl>
                                              <p:pRg end="376" st="376"/>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bg>
      <p:bgPr>
        <a:blipFill>
          <a:blip r:embed="rId1"/>
          <a:tile/>
        </a:blipFill>
      </p:bgPr>
    </p:bg>
    <p:spTree>
      <p:nvGrpSpPr>
        <p:cNvPr id="1" name=""/>
        <p:cNvGrpSpPr/>
        <p:nvPr/>
      </p:nvGrpSpPr>
      <p:grpSpPr>
        <a:xfrm>
          <a:off x="0" y="0"/>
          <a:ext cx="0" cy="0"/>
          <a:chOff x="0" y="0"/>
          <a:chExt cx="0" cy="0"/>
        </a:xfrm>
      </p:grpSpPr>
      <p:sp>
        <p:nvSpPr>
          <p:cNvPr id="100" name="CustomShape 1"/>
          <p:cNvSpPr/>
          <p:nvPr/>
        </p:nvSpPr>
        <p:spPr>
          <a:xfrm>
            <a:off x="457200" y="836640"/>
            <a:ext cx="8228880" cy="5288760"/>
          </a:xfrm>
          <a:prstGeom prst="rect">
            <a:avLst/>
          </a:prstGeom>
        </p:spPr>
        <p:txBody>
          <a:bodyPr bIns="45000" lIns="90000" rIns="90000" tIns="45000"/>
          <a:p>
            <a:pPr>
              <a:lnSpc>
                <a:spcPct val="100000"/>
              </a:lnSpc>
            </a:pPr>
            <a:r>
              <a:rPr b="1" i="1" lang="ru-RU" sz="3200">
                <a:solidFill>
                  <a:srgbClr val="000000"/>
                </a:solidFill>
                <a:latin typeface="Calibri"/>
              </a:rPr>
              <a:t> </a:t>
            </a:r>
            <a:r>
              <a:rPr b="1" i="1" lang="ru-RU" sz="3200">
                <a:solidFill>
                  <a:srgbClr val="000000"/>
                </a:solidFill>
                <a:latin typeface="Calibri"/>
              </a:rPr>
              <a:t>Қорытынды,  </a:t>
            </a:r>
            <a:r>
              <a:rPr i="1" lang="ru-RU" sz="3200">
                <a:solidFill>
                  <a:srgbClr val="000000"/>
                </a:solidFill>
                <a:latin typeface="Calibri"/>
              </a:rPr>
              <a:t> Фёдор Ефи́мович Василю́к</a:t>
            </a:r>
            <a:r>
              <a:rPr b="1" i="1" lang="ru-RU" sz="3200">
                <a:solidFill>
                  <a:srgbClr val="000000"/>
                </a:solidFill>
                <a:latin typeface="Calibri"/>
              </a:rPr>
              <a:t>  </a:t>
            </a:r>
            <a:r>
              <a:rPr i="1" lang="ru-RU" sz="3200">
                <a:solidFill>
                  <a:srgbClr val="000000"/>
                </a:solidFill>
                <a:latin typeface="Calibri"/>
              </a:rPr>
              <a:t> тұлғалық өсуге әсер ететін факторларды атап өткен.  Ол адамның дамуында , оның өмірінде  кездесетін ішкі әлемі мен сыртқы әлемі, оның өмірінде болатын конфликтілердің, уайымдардың әсері туралы нақты атап кеткен. </a:t>
            </a:r>
            <a:endParaRPr/>
          </a:p>
        </p:txBody>
      </p:sp>
    </p:spTree>
  </p:cSld>
  <p:timing>
    <p:tnLst>
      <p:par>
        <p:cTn dur="indefinite" id="236" nodeType="tmRoot" restart="never">
          <p:childTnLst>
            <p:seq>
              <p:cTn dur="indefinite" id="237" nodeType="mainSeq">
                <p:childTnLst>
                  <p:par>
                    <p:cTn fill="hold" id="238">
                      <p:stCondLst>
                        <p:cond delay="indefinite"/>
                      </p:stCondLst>
                      <p:childTnLst>
                        <p:par>
                          <p:cTn fill="hold" id="239">
                            <p:stCondLst>
                              <p:cond delay="0"/>
                            </p:stCondLst>
                            <p:childTnLst>
                              <p:par>
                                <p:cTn fill="hold" id="240" nodeType="clickEffect" presetClass="entr" presetID="31">
                                  <p:stCondLst>
                                    <p:cond delay="0"/>
                                  </p:stCondLst>
                                  <p:childTnLst>
                                    <p:set>
                                      <p:cBhvr>
                                        <p:cTn dur="1" fill="hold" id="241">
                                          <p:stCondLst>
                                            <p:cond delay="0"/>
                                          </p:stCondLst>
                                        </p:cTn>
                                        <p:tgtEl>
                                          <p:spTgt spid="100">
                                            <p:txEl>
                                              <p:pRg end="254" st="0"/>
                                            </p:txEl>
                                          </p:spTgt>
                                        </p:tgtEl>
                                        <p:attrNameLst>
                                          <p:attrName>style.visibility</p:attrName>
                                        </p:attrNameLst>
                                      </p:cBhvr>
                                      <p:to>
                                        <p:strVal val="visible"/>
                                      </p:to>
                                    </p:set>
                                    <p:anim calcmode="lin" valueType="str">
                                      <p:cBhvr additive="repl">
                                        <p:cTn dur="1000" fill="hold" id="242"/>
                                        <p:tgtEl>
                                          <p:spTgt spid="100">
                                            <p:txEl>
                                              <p:pRg end="254" st="0"/>
                                            </p:txEl>
                                          </p:spTgt>
                                        </p:tgtEl>
                                      </p:cBhvr>
                                      <p:tavLst>
                                        <p:tav tm="100000">
                                          <p:val>
                                            <p:strVal val="width"/>
                                          </p:val>
                                        </p:tav>
                                      </p:tavLst>
                                    </p:anim>
                                    <p:anim calcmode="lin" valueType="str">
                                      <p:cBhvr additive="repl">
                                        <p:cTn dur="1000" fill="hold" id="243"/>
                                        <p:tgtEl>
                                          <p:spTgt spid="100">
                                            <p:txEl>
                                              <p:pRg end="254" st="0"/>
                                            </p:txEl>
                                          </p:spTgt>
                                        </p:tgtEl>
                                      </p:cBhvr>
                                      <p:tavLst>
                                        <p:tav tm="100000">
                                          <p:val>
                                            <p:strVal val="height"/>
                                          </p:val>
                                        </p:tav>
                                      </p:tavLst>
                                    </p:anim>
                                    <p:anim calcmode="lin" valueType="str">
                                      <p:cBhvr additive="repl">
                                        <p:cTn dur="1000" fill="hold" id="244"/>
                                        <p:tgtEl>
                                          <p:spTgt spid="100">
                                            <p:txEl>
                                              <p:pRg end="254" st="0"/>
                                            </p:txEl>
                                          </p:spTgt>
                                        </p:tgtEl>
                                      </p:cBhvr>
                                      <p:tavLst>
                                        <p:tav tm="0">
                                          <p:val>
                                            <p:strVal val="90"/>
                                          </p:val>
                                        </p:tav>
                                        <p:tav tm="100000">
                                          <p:val>
                                            <p:strVal val="0"/>
                                          </p:val>
                                        </p:tav>
                                      </p:tavLst>
                                    </p:anim>
                                    <p:animEffect filter="fade" transition="in">
                                      <p:cBhvr additive="repl">
                                        <p:cTn dur="1000" fill="freeze" id="245"/>
                                        <p:tgtEl>
                                          <p:spTgt spid="100">
                                            <p:txEl>
                                              <p:pRg end="254"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bg>
      <p:bgPr>
        <a:blipFill>
          <a:blip r:embed="rId1"/>
          <a:tile/>
        </a:blipFill>
      </p:bgPr>
    </p:bg>
    <p:spTree>
      <p:nvGrpSpPr>
        <p:cNvPr id="1" name=""/>
        <p:cNvGrpSpPr/>
        <p:nvPr/>
      </p:nvGrpSpPr>
      <p:grpSpPr>
        <a:xfrm>
          <a:off x="0" y="0"/>
          <a:ext cx="0" cy="0"/>
          <a:chOff x="0" y="0"/>
          <a:chExt cx="0" cy="0"/>
        </a:xfrm>
      </p:grpSpPr>
      <p:sp>
        <p:nvSpPr>
          <p:cNvPr id="101" name="CustomShape 1"/>
          <p:cNvSpPr/>
          <p:nvPr/>
        </p:nvSpPr>
        <p:spPr>
          <a:xfrm>
            <a:off x="457200" y="274680"/>
            <a:ext cx="8228880" cy="1142280"/>
          </a:xfrm>
          <a:prstGeom prst="rect">
            <a:avLst/>
          </a:prstGeom>
        </p:spPr>
        <p:txBody>
          <a:bodyPr anchor="ctr" bIns="45000" lIns="90000" rIns="90000" tIns="45000"/>
          <a:p>
            <a:pPr algn="ctr">
              <a:lnSpc>
                <a:spcPct val="100000"/>
              </a:lnSpc>
            </a:pPr>
            <a:r>
              <a:rPr lang="ru-RU" sz="4400">
                <a:solidFill>
                  <a:srgbClr val="000000"/>
                </a:solidFill>
                <a:latin typeface="Calibri"/>
              </a:rPr>
              <a:t>Қолданылған әдебиеттер:</a:t>
            </a:r>
            <a:endParaRPr/>
          </a:p>
        </p:txBody>
      </p:sp>
      <p:sp>
        <p:nvSpPr>
          <p:cNvPr id="102" name="CustomShape 2"/>
          <p:cNvSpPr/>
          <p:nvPr/>
        </p:nvSpPr>
        <p:spPr>
          <a:xfrm>
            <a:off x="457200" y="1600200"/>
            <a:ext cx="8228880" cy="4525200"/>
          </a:xfrm>
          <a:prstGeom prst="rect">
            <a:avLst/>
          </a:prstGeom>
        </p:spPr>
        <p:txBody>
          <a:bodyPr bIns="45000" lIns="90000" rIns="90000" tIns="45000"/>
          <a:p>
            <a:pPr>
              <a:lnSpc>
                <a:spcPct val="100000"/>
              </a:lnSpc>
              <a:buFont typeface="Arial"/>
              <a:buChar char="•"/>
            </a:pPr>
            <a:r>
              <a:rPr i="1" lang="ru-RU" sz="3200">
                <a:solidFill>
                  <a:srgbClr val="000000"/>
                </a:solidFill>
                <a:latin typeface="Calibri"/>
              </a:rPr>
              <a:t>1)Ф.Е Василюк «Психология переживания»;</a:t>
            </a:r>
            <a:endParaRPr/>
          </a:p>
          <a:p>
            <a:pPr>
              <a:lnSpc>
                <a:spcPct val="100000"/>
              </a:lnSpc>
              <a:buFont typeface="Arial"/>
              <a:buChar char="•"/>
            </a:pPr>
            <a:r>
              <a:rPr i="1" lang="ru-RU" sz="3200">
                <a:solidFill>
                  <a:srgbClr val="000000"/>
                </a:solidFill>
                <a:latin typeface="Calibri"/>
              </a:rPr>
              <a:t>2) http://ru.wikipedia.org/wiki</a:t>
            </a:r>
            <a:endParaRPr/>
          </a:p>
          <a:p>
            <a:pPr>
              <a:lnSpc>
                <a:spcPct val="100000"/>
              </a:lnSpc>
            </a:pP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bg>
      <p:bgPr>
        <a:blipFill>
          <a:blip r:embed="rId1"/>
          <a:tile/>
        </a:blipFill>
      </p:bgPr>
    </p:bg>
    <p:spTree>
      <p:nvGrpSpPr>
        <p:cNvPr id="1" name=""/>
        <p:cNvGrpSpPr/>
        <p:nvPr/>
      </p:nvGrpSpPr>
      <p:grpSpPr>
        <a:xfrm>
          <a:off x="0" y="0"/>
          <a:ext cx="0" cy="0"/>
          <a:chOff x="0" y="0"/>
          <a:chExt cx="0" cy="0"/>
        </a:xfrm>
      </p:grpSpPr>
      <p:sp>
        <p:nvSpPr>
          <p:cNvPr id="71" name="CustomShape 1"/>
          <p:cNvSpPr/>
          <p:nvPr/>
        </p:nvSpPr>
        <p:spPr>
          <a:xfrm>
            <a:off x="457200" y="188640"/>
            <a:ext cx="8218440" cy="1228320"/>
          </a:xfrm>
          <a:prstGeom prst="rect">
            <a:avLst/>
          </a:prstGeom>
        </p:spPr>
        <p:txBody>
          <a:bodyPr anchor="ctr" bIns="45000" lIns="90000" rIns="90000" tIns="45000"/>
          <a:p>
            <a:pPr algn="ctr">
              <a:lnSpc>
                <a:spcPct val="100000"/>
              </a:lnSpc>
            </a:pPr>
            <a:r>
              <a:rPr lang="ru-RU" sz="4400">
                <a:solidFill>
                  <a:srgbClr val="ff0000"/>
                </a:solidFill>
                <a:latin typeface="Calibri"/>
              </a:rPr>
              <a:t>Жоспары:</a:t>
            </a:r>
            <a:endParaRPr/>
          </a:p>
        </p:txBody>
      </p:sp>
      <p:sp>
        <p:nvSpPr>
          <p:cNvPr id="72" name="CustomShape 2"/>
          <p:cNvSpPr/>
          <p:nvPr/>
        </p:nvSpPr>
        <p:spPr>
          <a:xfrm>
            <a:off x="457200" y="1600200"/>
            <a:ext cx="8228880" cy="4525200"/>
          </a:xfrm>
          <a:prstGeom prst="rect">
            <a:avLst/>
          </a:prstGeom>
        </p:spPr>
        <p:txBody>
          <a:bodyPr bIns="45000" lIns="90000" rIns="90000" tIns="45000"/>
          <a:p>
            <a:pPr>
              <a:lnSpc>
                <a:spcPct val="100000"/>
              </a:lnSpc>
            </a:pPr>
            <a:r>
              <a:rPr i="1" lang="ru-RU" sz="3200">
                <a:solidFill>
                  <a:srgbClr val="000000"/>
                </a:solidFill>
                <a:latin typeface="Calibri"/>
              </a:rPr>
              <a:t>I . Кіріспе бөлім;</a:t>
            </a:r>
            <a:endParaRPr/>
          </a:p>
          <a:p>
            <a:pPr>
              <a:lnSpc>
                <a:spcPct val="100000"/>
              </a:lnSpc>
            </a:pPr>
            <a:r>
              <a:rPr i="1" lang="ru-RU" sz="3200">
                <a:solidFill>
                  <a:srgbClr val="000000"/>
                </a:solidFill>
                <a:latin typeface="Calibri"/>
              </a:rPr>
              <a:t>II.Негізгі бөлім:</a:t>
            </a:r>
            <a:endParaRPr/>
          </a:p>
          <a:p>
            <a:pPr>
              <a:lnSpc>
                <a:spcPct val="100000"/>
              </a:lnSpc>
            </a:pPr>
            <a:r>
              <a:rPr i="1" lang="ru-RU" sz="3200">
                <a:solidFill>
                  <a:srgbClr val="000000"/>
                </a:solidFill>
                <a:latin typeface="Calibri"/>
              </a:rPr>
              <a:t>  </a:t>
            </a:r>
            <a:r>
              <a:rPr i="1" lang="ru-RU" sz="3200">
                <a:solidFill>
                  <a:srgbClr val="000000"/>
                </a:solidFill>
                <a:latin typeface="Calibri"/>
              </a:rPr>
              <a:t>А)   Өмірбаяны мен ғылыми іс – әрекеті;</a:t>
            </a:r>
            <a:endParaRPr/>
          </a:p>
          <a:p>
            <a:pPr>
              <a:lnSpc>
                <a:spcPct val="100000"/>
              </a:lnSpc>
            </a:pPr>
            <a:r>
              <a:rPr i="1" lang="ru-RU" sz="3200">
                <a:solidFill>
                  <a:srgbClr val="000000"/>
                </a:solidFill>
                <a:latin typeface="Calibri"/>
              </a:rPr>
              <a:t>  </a:t>
            </a:r>
            <a:r>
              <a:rPr i="1" lang="ru-RU" sz="3200">
                <a:solidFill>
                  <a:srgbClr val="000000"/>
                </a:solidFill>
                <a:latin typeface="Calibri"/>
              </a:rPr>
              <a:t>Б)  Уайымдау  психологиясы (кризистік   жағдайларды жеңу анализі);</a:t>
            </a:r>
            <a:endParaRPr/>
          </a:p>
          <a:p>
            <a:pPr>
              <a:lnSpc>
                <a:spcPct val="100000"/>
              </a:lnSpc>
            </a:pPr>
            <a:r>
              <a:rPr i="1" lang="ru-RU" sz="3200">
                <a:solidFill>
                  <a:srgbClr val="000000"/>
                </a:solidFill>
                <a:latin typeface="Calibri"/>
              </a:rPr>
              <a:t>III Қорытынды;</a:t>
            </a:r>
            <a:endParaRPr/>
          </a:p>
          <a:p>
            <a:pPr>
              <a:lnSpc>
                <a:spcPct val="100000"/>
              </a:lnSpc>
            </a:pPr>
            <a:r>
              <a:rPr i="1" lang="ru-RU" sz="3200">
                <a:solidFill>
                  <a:srgbClr val="000000"/>
                </a:solidFill>
                <a:latin typeface="Calibri"/>
              </a:rPr>
              <a:t>IV.Қолданылған әдебиеттер.</a:t>
            </a:r>
            <a:endParaRPr/>
          </a:p>
          <a:p>
            <a:pPr>
              <a:lnSpc>
                <a:spcPct val="100000"/>
              </a:lnSpc>
            </a:pPr>
            <a:endParaRPr/>
          </a:p>
        </p:txBody>
      </p:sp>
    </p:spTree>
  </p:cSld>
  <p:timing>
    <p:tnLst>
      <p:par>
        <p:cTn dur="indefinite" id="3" nodeType="tmRoot" restart="never">
          <p:childTnLst>
            <p:seq>
              <p:cTn dur="indefinite" id="4" nodeType="mainSeq">
                <p:childTnLst>
                  <p:par>
                    <p:cTn fill="hold" id="5">
                      <p:stCondLst>
                        <p:cond delay="indefinite"/>
                      </p:stCondLst>
                      <p:childTnLst>
                        <p:par>
                          <p:cTn fill="hold" id="6">
                            <p:stCondLst>
                              <p:cond delay="0"/>
                            </p:stCondLst>
                            <p:childTnLst>
                              <p:par>
                                <p:cTn fill="hold" id="7" nodeType="clickEffect" presetClass="entr" presetID="16" presetSubtype="21">
                                  <p:stCondLst>
                                    <p:cond delay="0"/>
                                  </p:stCondLst>
                                  <p:childTnLst>
                                    <p:set>
                                      <p:cBhvr>
                                        <p:cTn dur="1" fill="hold" id="8">
                                          <p:stCondLst>
                                            <p:cond delay="0"/>
                                          </p:stCondLst>
                                        </p:cTn>
                                        <p:tgtEl>
                                          <p:spTgt spid="71"/>
                                        </p:tgtEl>
                                        <p:attrNameLst>
                                          <p:attrName>style.visibility</p:attrName>
                                        </p:attrNameLst>
                                      </p:cBhvr>
                                      <p:to>
                                        <p:strVal val="visible"/>
                                      </p:to>
                                    </p:set>
                                    <p:animEffect filter="barn(inVertical)" transition="out">
                                      <p:cBhvr additive="repl">
                                        <p:cTn dur="500" fill="freeze" id="9"/>
                                        <p:tgtEl>
                                          <p:spTgt spid="71"/>
                                        </p:tgtEl>
                                      </p:cBhvr>
                                    </p:animEffect>
                                  </p:childTnLst>
                                </p:cTn>
                              </p:par>
                            </p:childTnLst>
                          </p:cTn>
                        </p:par>
                      </p:childTnLst>
                    </p:cTn>
                  </p:par>
                  <p:par>
                    <p:cTn fill="hold" id="10">
                      <p:stCondLst>
                        <p:cond delay="indefinite"/>
                      </p:stCondLst>
                      <p:childTnLst>
                        <p:par>
                          <p:cTn fill="hold" id="11">
                            <p:stCondLst>
                              <p:cond delay="0"/>
                            </p:stCondLst>
                            <p:childTnLst>
                              <p:par>
                                <p:cTn fill="hold" id="12" nodeType="clickEffect" presetClass="entr" presetID="2" presetSubtype="4">
                                  <p:stCondLst>
                                    <p:cond delay="0"/>
                                  </p:stCondLst>
                                  <p:childTnLst>
                                    <p:set>
                                      <p:cBhvr>
                                        <p:cTn dur="1" fill="hold" id="13">
                                          <p:stCondLst>
                                            <p:cond delay="0"/>
                                          </p:stCondLst>
                                        </p:cTn>
                                        <p:tgtEl>
                                          <p:spTgt spid="72">
                                            <p:txEl>
                                              <p:pRg end="19" st="0"/>
                                            </p:txEl>
                                          </p:spTgt>
                                        </p:tgtEl>
                                        <p:attrNameLst>
                                          <p:attrName>style.visibility</p:attrName>
                                        </p:attrNameLst>
                                      </p:cBhvr>
                                      <p:to>
                                        <p:strVal val="visible"/>
                                      </p:to>
                                    </p:set>
                                    <p:anim calcmode="lin" valueType="num">
                                      <p:cBhvr additive="repl">
                                        <p:cTn dur="500" fill="hold" id="14"/>
                                        <p:tgtEl>
                                          <p:spTgt spid="72">
                                            <p:txEl>
                                              <p:pRg end="19" st="0"/>
                                            </p:txEl>
                                          </p:spTgt>
                                        </p:tgtEl>
                                        <p:attrNameLst>
                                          <p:attrName>ppt_x</p:attrName>
                                        </p:attrNameLst>
                                      </p:cBhvr>
                                      <p:tavLst>
                                        <p:tav tm="0">
                                          <p:val>
                                            <p:strVal val="#ppt_x"/>
                                          </p:val>
                                        </p:tav>
                                        <p:tav tm="100000">
                                          <p:val>
                                            <p:strVal val="#ppt_x"/>
                                          </p:val>
                                        </p:tav>
                                      </p:tavLst>
                                    </p:anim>
                                    <p:anim calcmode="lin" valueType="num">
                                      <p:cBhvr additive="repl">
                                        <p:cTn dur="500" fill="hold" id="15"/>
                                        <p:tgtEl>
                                          <p:spTgt spid="72">
                                            <p:txEl>
                                              <p:pRg end="19" st="0"/>
                                            </p:txEl>
                                          </p:spTgt>
                                        </p:tgtEl>
                                        <p:attrNameLst>
                                          <p:attrName>ppt_y</p:attrName>
                                        </p:attrNameLst>
                                      </p:cBhvr>
                                      <p:tavLst>
                                        <p:tav tm="0">
                                          <p:val>
                                            <p:strVal val="1+#ppt_h/2"/>
                                          </p:val>
                                        </p:tav>
                                        <p:tav tm="100000">
                                          <p:val>
                                            <p:strVal val="#ppt_y"/>
                                          </p:val>
                                        </p:tav>
                                      </p:tavLst>
                                    </p:anim>
                                  </p:childTnLst>
                                </p:cTn>
                              </p:par>
                              <p:par>
                                <p:cTn fill="hold" id="16" nodeType="withEffect" presetClass="entr" presetID="2" presetSubtype="4">
                                  <p:stCondLst>
                                    <p:cond delay="0"/>
                                  </p:stCondLst>
                                  <p:childTnLst>
                                    <p:set>
                                      <p:cBhvr>
                                        <p:cTn dur="1" fill="hold" id="17">
                                          <p:stCondLst>
                                            <p:cond delay="0"/>
                                          </p:stCondLst>
                                        </p:cTn>
                                        <p:tgtEl>
                                          <p:spTgt spid="72">
                                            <p:txEl>
                                              <p:pRg end="191" st="191"/>
                                            </p:txEl>
                                          </p:spTgt>
                                        </p:tgtEl>
                                        <p:attrNameLst>
                                          <p:attrName>style.visibility</p:attrName>
                                        </p:attrNameLst>
                                      </p:cBhvr>
                                      <p:to>
                                        <p:strVal val="visible"/>
                                      </p:to>
                                    </p:set>
                                    <p:anim calcmode="lin" valueType="num">
                                      <p:cBhvr additive="repl">
                                        <p:cTn dur="500" fill="hold" id="18"/>
                                        <p:tgtEl>
                                          <p:spTgt spid="72">
                                            <p:txEl>
                                              <p:pRg end="191" st="191"/>
                                            </p:txEl>
                                          </p:spTgt>
                                        </p:tgtEl>
                                        <p:attrNameLst>
                                          <p:attrName>ppt_x</p:attrName>
                                        </p:attrNameLst>
                                      </p:cBhvr>
                                      <p:tavLst>
                                        <p:tav tm="0">
                                          <p:val>
                                            <p:strVal val="#ppt_x"/>
                                          </p:val>
                                        </p:tav>
                                        <p:tav tm="100000">
                                          <p:val>
                                            <p:strVal val="#ppt_x"/>
                                          </p:val>
                                        </p:tav>
                                      </p:tavLst>
                                    </p:anim>
                                    <p:anim calcmode="lin" valueType="num">
                                      <p:cBhvr additive="repl">
                                        <p:cTn dur="500" fill="hold" id="19"/>
                                        <p:tgtEl>
                                          <p:spTgt spid="72">
                                            <p:txEl>
                                              <p:pRg end="191" st="191"/>
                                            </p:txEl>
                                          </p:spTgt>
                                        </p:tgtEl>
                                        <p:attrNameLst>
                                          <p:attrName>ppt_y</p:attrName>
                                        </p:attrNameLst>
                                      </p:cBhvr>
                                      <p:tavLst>
                                        <p:tav tm="0">
                                          <p:val>
                                            <p:strVal val="1+#ppt_h/2"/>
                                          </p:val>
                                        </p:tav>
                                        <p:tav tm="100000">
                                          <p:val>
                                            <p:strVal val="#ppt_y"/>
                                          </p:val>
                                        </p:tav>
                                      </p:tavLst>
                                    </p:anim>
                                  </p:childTnLst>
                                </p:cTn>
                              </p:par>
                              <p:par>
                                <p:cTn fill="hold" id="20" nodeType="withEffect" presetClass="entr" presetID="2" presetSubtype="4">
                                  <p:stCondLst>
                                    <p:cond delay="0"/>
                                  </p:stCondLst>
                                  <p:childTnLst>
                                    <p:set>
                                      <p:cBhvr>
                                        <p:cTn dur="1" fill="hold" id="21">
                                          <p:stCondLst>
                                            <p:cond delay="0"/>
                                          </p:stCondLst>
                                        </p:cTn>
                                        <p:tgtEl>
                                          <p:spTgt spid="72">
                                            <p:txEl>
                                              <p:pRg end="191" st="191"/>
                                            </p:txEl>
                                          </p:spTgt>
                                        </p:tgtEl>
                                        <p:attrNameLst>
                                          <p:attrName>style.visibility</p:attrName>
                                        </p:attrNameLst>
                                      </p:cBhvr>
                                      <p:to>
                                        <p:strVal val="visible"/>
                                      </p:to>
                                    </p:set>
                                    <p:anim calcmode="lin" valueType="num">
                                      <p:cBhvr additive="repl">
                                        <p:cTn dur="500" fill="hold" id="22"/>
                                        <p:tgtEl>
                                          <p:spTgt spid="72">
                                            <p:txEl>
                                              <p:pRg end="191" st="191"/>
                                            </p:txEl>
                                          </p:spTgt>
                                        </p:tgtEl>
                                        <p:attrNameLst>
                                          <p:attrName>ppt_x</p:attrName>
                                        </p:attrNameLst>
                                      </p:cBhvr>
                                      <p:tavLst>
                                        <p:tav tm="0">
                                          <p:val>
                                            <p:strVal val="#ppt_x"/>
                                          </p:val>
                                        </p:tav>
                                        <p:tav tm="100000">
                                          <p:val>
                                            <p:strVal val="#ppt_x"/>
                                          </p:val>
                                        </p:tav>
                                      </p:tavLst>
                                    </p:anim>
                                    <p:anim calcmode="lin" valueType="num">
                                      <p:cBhvr additive="repl">
                                        <p:cTn dur="500" fill="hold" id="23"/>
                                        <p:tgtEl>
                                          <p:spTgt spid="72">
                                            <p:txEl>
                                              <p:pRg end="191" st="191"/>
                                            </p:txEl>
                                          </p:spTgt>
                                        </p:tgtEl>
                                        <p:attrNameLst>
                                          <p:attrName>ppt_y</p:attrName>
                                        </p:attrNameLst>
                                      </p:cBhvr>
                                      <p:tavLst>
                                        <p:tav tm="0">
                                          <p:val>
                                            <p:strVal val="1+#ppt_h/2"/>
                                          </p:val>
                                        </p:tav>
                                        <p:tav tm="100000">
                                          <p:val>
                                            <p:strVal val="#ppt_y"/>
                                          </p:val>
                                        </p:tav>
                                      </p:tavLst>
                                    </p:anim>
                                  </p:childTnLst>
                                </p:cTn>
                              </p:par>
                              <p:par>
                                <p:cTn fill="hold" id="24" nodeType="withEffect" presetClass="entr" presetID="2" presetSubtype="4">
                                  <p:stCondLst>
                                    <p:cond delay="0"/>
                                  </p:stCondLst>
                                  <p:childTnLst>
                                    <p:set>
                                      <p:cBhvr>
                                        <p:cTn dur="1" fill="hold" id="25">
                                          <p:stCondLst>
                                            <p:cond delay="0"/>
                                          </p:stCondLst>
                                        </p:cTn>
                                        <p:tgtEl>
                                          <p:spTgt spid="72">
                                            <p:txEl>
                                              <p:pRg end="191" st="191"/>
                                            </p:txEl>
                                          </p:spTgt>
                                        </p:tgtEl>
                                        <p:attrNameLst>
                                          <p:attrName>style.visibility</p:attrName>
                                        </p:attrNameLst>
                                      </p:cBhvr>
                                      <p:to>
                                        <p:strVal val="visible"/>
                                      </p:to>
                                    </p:set>
                                    <p:anim calcmode="lin" valueType="num">
                                      <p:cBhvr additive="repl">
                                        <p:cTn dur="500" fill="hold" id="26"/>
                                        <p:tgtEl>
                                          <p:spTgt spid="72">
                                            <p:txEl>
                                              <p:pRg end="191" st="191"/>
                                            </p:txEl>
                                          </p:spTgt>
                                        </p:tgtEl>
                                        <p:attrNameLst>
                                          <p:attrName>ppt_x</p:attrName>
                                        </p:attrNameLst>
                                      </p:cBhvr>
                                      <p:tavLst>
                                        <p:tav tm="0">
                                          <p:val>
                                            <p:strVal val="#ppt_x"/>
                                          </p:val>
                                        </p:tav>
                                        <p:tav tm="100000">
                                          <p:val>
                                            <p:strVal val="#ppt_x"/>
                                          </p:val>
                                        </p:tav>
                                      </p:tavLst>
                                    </p:anim>
                                    <p:anim calcmode="lin" valueType="num">
                                      <p:cBhvr additive="repl">
                                        <p:cTn dur="500" fill="hold" id="27"/>
                                        <p:tgtEl>
                                          <p:spTgt spid="72">
                                            <p:txEl>
                                              <p:pRg end="191" st="191"/>
                                            </p:txEl>
                                          </p:spTgt>
                                        </p:tgtEl>
                                        <p:attrNameLst>
                                          <p:attrName>ppt_y</p:attrName>
                                        </p:attrNameLst>
                                      </p:cBhvr>
                                      <p:tavLst>
                                        <p:tav tm="0">
                                          <p:val>
                                            <p:strVal val="1+#ppt_h/2"/>
                                          </p:val>
                                        </p:tav>
                                        <p:tav tm="100000">
                                          <p:val>
                                            <p:strVal val="#ppt_y"/>
                                          </p:val>
                                        </p:tav>
                                      </p:tavLst>
                                    </p:anim>
                                  </p:childTnLst>
                                </p:cTn>
                              </p:par>
                              <p:par>
                                <p:cTn fill="hold" id="28" nodeType="withEffect" presetClass="entr" presetID="2" presetSubtype="4">
                                  <p:stCondLst>
                                    <p:cond delay="0"/>
                                  </p:stCondLst>
                                  <p:childTnLst>
                                    <p:set>
                                      <p:cBhvr>
                                        <p:cTn dur="1" fill="hold" id="29">
                                          <p:stCondLst>
                                            <p:cond delay="0"/>
                                          </p:stCondLst>
                                        </p:cTn>
                                        <p:tgtEl>
                                          <p:spTgt spid="72">
                                            <p:txEl>
                                              <p:pRg end="191" st="191"/>
                                            </p:txEl>
                                          </p:spTgt>
                                        </p:tgtEl>
                                        <p:attrNameLst>
                                          <p:attrName>style.visibility</p:attrName>
                                        </p:attrNameLst>
                                      </p:cBhvr>
                                      <p:to>
                                        <p:strVal val="visible"/>
                                      </p:to>
                                    </p:set>
                                    <p:anim calcmode="lin" valueType="num">
                                      <p:cBhvr additive="repl">
                                        <p:cTn dur="500" fill="hold" id="30"/>
                                        <p:tgtEl>
                                          <p:spTgt spid="72">
                                            <p:txEl>
                                              <p:pRg end="191" st="191"/>
                                            </p:txEl>
                                          </p:spTgt>
                                        </p:tgtEl>
                                        <p:attrNameLst>
                                          <p:attrName>ppt_x</p:attrName>
                                        </p:attrNameLst>
                                      </p:cBhvr>
                                      <p:tavLst>
                                        <p:tav tm="0">
                                          <p:val>
                                            <p:strVal val="#ppt_x"/>
                                          </p:val>
                                        </p:tav>
                                        <p:tav tm="100000">
                                          <p:val>
                                            <p:strVal val="#ppt_x"/>
                                          </p:val>
                                        </p:tav>
                                      </p:tavLst>
                                    </p:anim>
                                    <p:anim calcmode="lin" valueType="num">
                                      <p:cBhvr additive="repl">
                                        <p:cTn dur="500" fill="hold" id="31"/>
                                        <p:tgtEl>
                                          <p:spTgt spid="72">
                                            <p:txEl>
                                              <p:pRg end="191" st="191"/>
                                            </p:txEl>
                                          </p:spTgt>
                                        </p:tgtEl>
                                        <p:attrNameLst>
                                          <p:attrName>ppt_y</p:attrName>
                                        </p:attrNameLst>
                                      </p:cBhvr>
                                      <p:tavLst>
                                        <p:tav tm="0">
                                          <p:val>
                                            <p:strVal val="1+#ppt_h/2"/>
                                          </p:val>
                                        </p:tav>
                                        <p:tav tm="100000">
                                          <p:val>
                                            <p:strVal val="#ppt_y"/>
                                          </p:val>
                                        </p:tav>
                                      </p:tavLst>
                                    </p:anim>
                                  </p:childTnLst>
                                </p:cTn>
                              </p:par>
                              <p:par>
                                <p:cTn fill="hold" id="32" nodeType="withEffect" presetClass="entr" presetID="2" presetSubtype="4">
                                  <p:stCondLst>
                                    <p:cond delay="0"/>
                                  </p:stCondLst>
                                  <p:childTnLst>
                                    <p:set>
                                      <p:cBhvr>
                                        <p:cTn dur="1" fill="hold" id="33">
                                          <p:stCondLst>
                                            <p:cond delay="0"/>
                                          </p:stCondLst>
                                        </p:cTn>
                                        <p:tgtEl>
                                          <p:spTgt spid="72">
                                            <p:txEl>
                                              <p:pRg end="191" st="191"/>
                                            </p:txEl>
                                          </p:spTgt>
                                        </p:tgtEl>
                                        <p:attrNameLst>
                                          <p:attrName>style.visibility</p:attrName>
                                        </p:attrNameLst>
                                      </p:cBhvr>
                                      <p:to>
                                        <p:strVal val="visible"/>
                                      </p:to>
                                    </p:set>
                                    <p:anim calcmode="lin" valueType="num">
                                      <p:cBhvr additive="repl">
                                        <p:cTn dur="500" fill="hold" id="34"/>
                                        <p:tgtEl>
                                          <p:spTgt spid="72">
                                            <p:txEl>
                                              <p:pRg end="191" st="191"/>
                                            </p:txEl>
                                          </p:spTgt>
                                        </p:tgtEl>
                                        <p:attrNameLst>
                                          <p:attrName>ppt_x</p:attrName>
                                        </p:attrNameLst>
                                      </p:cBhvr>
                                      <p:tavLst>
                                        <p:tav tm="0">
                                          <p:val>
                                            <p:strVal val="#ppt_x"/>
                                          </p:val>
                                        </p:tav>
                                        <p:tav tm="100000">
                                          <p:val>
                                            <p:strVal val="#ppt_x"/>
                                          </p:val>
                                        </p:tav>
                                      </p:tavLst>
                                    </p:anim>
                                    <p:anim calcmode="lin" valueType="num">
                                      <p:cBhvr additive="repl">
                                        <p:cTn dur="500" fill="hold" id="35"/>
                                        <p:tgtEl>
                                          <p:spTgt spid="72">
                                            <p:txEl>
                                              <p:pRg end="191" st="19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bg>
      <p:bgPr>
        <a:blipFill>
          <a:blip r:embed="rId1"/>
          <a:tile/>
        </a:blipFill>
      </p:bgPr>
    </p:bg>
    <p:spTree>
      <p:nvGrpSpPr>
        <p:cNvPr id="1" name=""/>
        <p:cNvGrpSpPr/>
        <p:nvPr/>
      </p:nvGrpSpPr>
      <p:grpSpPr>
        <a:xfrm>
          <a:off x="0" y="0"/>
          <a:ext cx="0" cy="0"/>
          <a:chOff x="0" y="0"/>
          <a:chExt cx="0" cy="0"/>
        </a:xfrm>
      </p:grpSpPr>
      <p:sp>
        <p:nvSpPr>
          <p:cNvPr id="73" name="CustomShape 1"/>
          <p:cNvSpPr/>
          <p:nvPr/>
        </p:nvSpPr>
        <p:spPr>
          <a:xfrm>
            <a:off x="457200" y="260640"/>
            <a:ext cx="8228880" cy="5864760"/>
          </a:xfrm>
          <a:prstGeom prst="rect">
            <a:avLst/>
          </a:prstGeom>
        </p:spPr>
        <p:txBody>
          <a:bodyPr bIns="45000" lIns="90000" rIns="90000" tIns="45000"/>
          <a:p>
            <a:pPr>
              <a:lnSpc>
                <a:spcPct val="100000"/>
              </a:lnSpc>
            </a:pPr>
            <a:r>
              <a:rPr b="1" i="1" lang="ru-RU" sz="3200">
                <a:solidFill>
                  <a:srgbClr val="000000"/>
                </a:solidFill>
                <a:latin typeface="Calibri"/>
              </a:rPr>
              <a:t>Фёдор Ефи́мович Василю́к</a:t>
            </a:r>
            <a:r>
              <a:rPr i="1" lang="ru-RU" sz="3200">
                <a:solidFill>
                  <a:srgbClr val="000000"/>
                </a:solidFill>
                <a:latin typeface="Calibri"/>
              </a:rPr>
              <a:t> —  орыс психотерапевті, психологиялық ғылым докторы,Москва қалалық  психология - педагогикалық Университетінің  индивидуалды және топтық психотерапия кафедрасының меңгерушісі. </a:t>
            </a:r>
            <a:endParaRPr/>
          </a:p>
          <a:p>
            <a:pPr>
              <a:lnSpc>
                <a:spcPct val="100000"/>
              </a:lnSpc>
            </a:pPr>
            <a:endParaRPr/>
          </a:p>
        </p:txBody>
      </p:sp>
      <p:pic>
        <p:nvPicPr>
          <p:cNvPr descr="" id="74" name="Рисунок 3"/>
          <p:cNvPicPr/>
          <p:nvPr/>
        </p:nvPicPr>
        <p:blipFill>
          <a:blip r:embed="rId2"/>
          <a:stretch>
            <a:fillRect/>
          </a:stretch>
        </p:blipFill>
        <p:spPr>
          <a:xfrm>
            <a:off x="683640" y="3429000"/>
            <a:ext cx="3599640" cy="2879640"/>
          </a:xfrm>
          <a:prstGeom prst="rect">
            <a:avLst/>
          </a:prstGeom>
        </p:spPr>
      </p:pic>
      <p:pic>
        <p:nvPicPr>
          <p:cNvPr descr="" id="75" name="Рисунок 4"/>
          <p:cNvPicPr/>
          <p:nvPr/>
        </p:nvPicPr>
        <p:blipFill>
          <a:blip r:embed="rId3"/>
          <a:stretch>
            <a:fillRect/>
          </a:stretch>
        </p:blipFill>
        <p:spPr>
          <a:xfrm>
            <a:off x="4593240" y="3429000"/>
            <a:ext cx="3146400" cy="2879640"/>
          </a:xfrm>
          <a:prstGeom prst="rect">
            <a:avLst/>
          </a:prstGeom>
        </p:spPr>
      </p:pic>
    </p:spTree>
  </p:cSld>
  <p:timing>
    <p:tnLst>
      <p:par>
        <p:cTn dur="indefinite" id="36" nodeType="tmRoot" restart="never">
          <p:childTnLst>
            <p:seq>
              <p:cTn dur="indefinite" id="37" nodeType="mainSeq">
                <p:childTnLst>
                  <p:par>
                    <p:cTn fill="hold" id="38">
                      <p:stCondLst>
                        <p:cond delay="indefinite"/>
                      </p:stCondLst>
                      <p:childTnLst>
                        <p:par>
                          <p:cTn fill="hold" id="39">
                            <p:stCondLst>
                              <p:cond delay="0"/>
                            </p:stCondLst>
                            <p:childTnLst>
                              <p:par>
                                <p:cTn fill="hold" id="40" nodeType="clickEffect" presetClass="entr" presetID="53" presetSubtype="16">
                                  <p:stCondLst>
                                    <p:cond delay="0"/>
                                  </p:stCondLst>
                                  <p:childTnLst>
                                    <p:set>
                                      <p:cBhvr>
                                        <p:cTn dur="1" fill="hold" id="41">
                                          <p:stCondLst>
                                            <p:cond delay="0"/>
                                          </p:stCondLst>
                                        </p:cTn>
                                        <p:tgtEl>
                                          <p:spTgt spid="73">
                                            <p:txEl>
                                              <p:pRg end="202" st="0"/>
                                            </p:txEl>
                                          </p:spTgt>
                                        </p:tgtEl>
                                        <p:attrNameLst>
                                          <p:attrName>style.visibility</p:attrName>
                                        </p:attrNameLst>
                                      </p:cBhvr>
                                      <p:to>
                                        <p:strVal val="visible"/>
                                      </p:to>
                                    </p:set>
                                    <p:anim calcmode="lin" valueType="str">
                                      <p:cBhvr additive="repl">
                                        <p:cTn dur="500" fill="hold" id="42"/>
                                        <p:tgtEl>
                                          <p:spTgt spid="73">
                                            <p:txEl>
                                              <p:pRg end="202" st="0"/>
                                            </p:txEl>
                                          </p:spTgt>
                                        </p:tgtEl>
                                      </p:cBhvr>
                                      <p:tavLst>
                                        <p:tav tm="100000">
                                          <p:val>
                                            <p:strVal val="width"/>
                                          </p:val>
                                        </p:tav>
                                      </p:tavLst>
                                    </p:anim>
                                    <p:anim calcmode="lin" valueType="str">
                                      <p:cBhvr additive="repl">
                                        <p:cTn dur="500" fill="hold" id="43"/>
                                        <p:tgtEl>
                                          <p:spTgt spid="73">
                                            <p:txEl>
                                              <p:pRg end="202" st="0"/>
                                            </p:txEl>
                                          </p:spTgt>
                                        </p:tgtEl>
                                      </p:cBhvr>
                                      <p:tavLst>
                                        <p:tav tm="100000">
                                          <p:val>
                                            <p:strVal val="height"/>
                                          </p:val>
                                        </p:tav>
                                      </p:tavLst>
                                    </p:anim>
                                    <p:animEffect filter="fade" transition="in">
                                      <p:cBhvr additive="repl">
                                        <p:cTn dur="500" fill="freeze" id="44"/>
                                        <p:tgtEl>
                                          <p:spTgt spid="73">
                                            <p:txEl>
                                              <p:pRg end="202" st="0"/>
                                            </p:txEl>
                                          </p:spTgt>
                                        </p:tgtEl>
                                      </p:cBhvr>
                                    </p:animEffect>
                                  </p:childTnLst>
                                </p:cTn>
                              </p:par>
                            </p:childTnLst>
                          </p:cTn>
                        </p:par>
                      </p:childTnLst>
                    </p:cTn>
                  </p:par>
                  <p:par>
                    <p:cTn fill="hold" id="45">
                      <p:stCondLst>
                        <p:cond delay="indefinite"/>
                      </p:stCondLst>
                      <p:childTnLst>
                        <p:par>
                          <p:cTn fill="hold" id="46">
                            <p:stCondLst>
                              <p:cond delay="0"/>
                            </p:stCondLst>
                            <p:childTnLst>
                              <p:par>
                                <p:cTn fill="hold" id="47" nodeType="clickEffect" presetClass="entr" presetID="2" presetSubtype="4">
                                  <p:stCondLst>
                                    <p:cond delay="0"/>
                                  </p:stCondLst>
                                  <p:childTnLst>
                                    <p:set>
                                      <p:cBhvr>
                                        <p:cTn dur="1" fill="hold" id="48">
                                          <p:stCondLst>
                                            <p:cond delay="0"/>
                                          </p:stCondLst>
                                        </p:cTn>
                                        <p:tgtEl>
                                          <p:spTgt spid="74"/>
                                        </p:tgtEl>
                                        <p:attrNameLst>
                                          <p:attrName>style.visibility</p:attrName>
                                        </p:attrNameLst>
                                      </p:cBhvr>
                                      <p:to>
                                        <p:strVal val="visible"/>
                                      </p:to>
                                    </p:set>
                                    <p:anim calcmode="lin" valueType="num">
                                      <p:cBhvr additive="repl">
                                        <p:cTn dur="500" fill="hold" id="49"/>
                                        <p:tgtEl>
                                          <p:spTgt spid="74"/>
                                        </p:tgtEl>
                                        <p:attrNameLst>
                                          <p:attrName>ppt_x</p:attrName>
                                        </p:attrNameLst>
                                      </p:cBhvr>
                                      <p:tavLst>
                                        <p:tav tm="0">
                                          <p:val>
                                            <p:strVal val="#ppt_x"/>
                                          </p:val>
                                        </p:tav>
                                        <p:tav tm="100000">
                                          <p:val>
                                            <p:strVal val="#ppt_x"/>
                                          </p:val>
                                        </p:tav>
                                      </p:tavLst>
                                    </p:anim>
                                    <p:anim calcmode="lin" valueType="num">
                                      <p:cBhvr additive="repl">
                                        <p:cTn dur="500" fill="hold" id="50"/>
                                        <p:tgtEl>
                                          <p:spTgt spid="74"/>
                                        </p:tgtEl>
                                        <p:attrNameLst>
                                          <p:attrName>ppt_y</p:attrName>
                                        </p:attrNameLst>
                                      </p:cBhvr>
                                      <p:tavLst>
                                        <p:tav tm="0">
                                          <p:val>
                                            <p:strVal val="1+#ppt_h/2"/>
                                          </p:val>
                                        </p:tav>
                                        <p:tav tm="100000">
                                          <p:val>
                                            <p:strVal val="#ppt_y"/>
                                          </p:val>
                                        </p:tav>
                                      </p:tavLst>
                                    </p:anim>
                                  </p:childTnLst>
                                </p:cTn>
                              </p:par>
                              <p:par>
                                <p:cTn fill="hold" id="51" nodeType="withEffect" presetClass="entr" presetID="2" presetSubtype="4">
                                  <p:stCondLst>
                                    <p:cond delay="0"/>
                                  </p:stCondLst>
                                  <p:childTnLst>
                                    <p:set>
                                      <p:cBhvr>
                                        <p:cTn dur="1" fill="hold" id="52">
                                          <p:stCondLst>
                                            <p:cond delay="0"/>
                                          </p:stCondLst>
                                        </p:cTn>
                                        <p:tgtEl>
                                          <p:spTgt spid="75"/>
                                        </p:tgtEl>
                                        <p:attrNameLst>
                                          <p:attrName>style.visibility</p:attrName>
                                        </p:attrNameLst>
                                      </p:cBhvr>
                                      <p:to>
                                        <p:strVal val="visible"/>
                                      </p:to>
                                    </p:set>
                                    <p:anim calcmode="lin" valueType="num">
                                      <p:cBhvr additive="repl">
                                        <p:cTn dur="500" fill="hold" id="53"/>
                                        <p:tgtEl>
                                          <p:spTgt spid="75"/>
                                        </p:tgtEl>
                                        <p:attrNameLst>
                                          <p:attrName>ppt_x</p:attrName>
                                        </p:attrNameLst>
                                      </p:cBhvr>
                                      <p:tavLst>
                                        <p:tav tm="0">
                                          <p:val>
                                            <p:strVal val="#ppt_x"/>
                                          </p:val>
                                        </p:tav>
                                        <p:tav tm="100000">
                                          <p:val>
                                            <p:strVal val="#ppt_x"/>
                                          </p:val>
                                        </p:tav>
                                      </p:tavLst>
                                    </p:anim>
                                    <p:anim calcmode="lin" valueType="num">
                                      <p:cBhvr additive="repl">
                                        <p:cTn dur="500" fill="hold" id="54"/>
                                        <p:tgtEl>
                                          <p:spTgt spid="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bg>
      <p:bgPr>
        <a:blipFill>
          <a:blip r:embed="rId1"/>
          <a:tile/>
        </a:blipFill>
      </p:bgPr>
    </p:bg>
    <p:spTree>
      <p:nvGrpSpPr>
        <p:cNvPr id="1" name=""/>
        <p:cNvGrpSpPr/>
        <p:nvPr/>
      </p:nvGrpSpPr>
      <p:grpSpPr>
        <a:xfrm>
          <a:off x="0" y="0"/>
          <a:ext cx="0" cy="0"/>
          <a:chOff x="0" y="0"/>
          <a:chExt cx="0" cy="0"/>
        </a:xfrm>
      </p:grpSpPr>
      <p:sp>
        <p:nvSpPr>
          <p:cNvPr id="76" name="CustomShape 1"/>
          <p:cNvSpPr/>
          <p:nvPr/>
        </p:nvSpPr>
        <p:spPr>
          <a:xfrm>
            <a:off x="457200" y="274680"/>
            <a:ext cx="8228880" cy="1142280"/>
          </a:xfrm>
          <a:prstGeom prst="rect">
            <a:avLst/>
          </a:prstGeom>
        </p:spPr>
        <p:txBody>
          <a:bodyPr anchor="ctr" bIns="45000" lIns="90000" rIns="90000" tIns="45000"/>
          <a:p>
            <a:pPr algn="ctr">
              <a:lnSpc>
                <a:spcPct val="100000"/>
              </a:lnSpc>
            </a:pPr>
            <a:r>
              <a:rPr lang="ru-RU" sz="4400">
                <a:solidFill>
                  <a:srgbClr val="000000"/>
                </a:solidFill>
                <a:latin typeface="Calibri"/>
              </a:rPr>
              <a:t>Өмірбаяны:</a:t>
            </a:r>
            <a:endParaRPr/>
          </a:p>
        </p:txBody>
      </p:sp>
      <p:sp>
        <p:nvSpPr>
          <p:cNvPr id="77" name="CustomShape 2"/>
          <p:cNvSpPr/>
          <p:nvPr/>
        </p:nvSpPr>
        <p:spPr>
          <a:xfrm>
            <a:off x="457200" y="1600200"/>
            <a:ext cx="8228880" cy="4525200"/>
          </a:xfrm>
          <a:prstGeom prst="rect">
            <a:avLst/>
          </a:prstGeom>
        </p:spPr>
        <p:txBody>
          <a:bodyPr bIns="45000" lIns="90000" rIns="90000" tIns="45000"/>
          <a:p>
            <a:pPr>
              <a:lnSpc>
                <a:spcPct val="100000"/>
              </a:lnSpc>
              <a:buFont typeface="Arial"/>
              <a:buChar char="•"/>
            </a:pPr>
            <a:r>
              <a:rPr i="1" lang="ru-RU" sz="3200">
                <a:solidFill>
                  <a:srgbClr val="000000"/>
                </a:solidFill>
                <a:latin typeface="Calibri"/>
              </a:rPr>
              <a:t>1981 – 1987 жж. –   Психиатриялық ауруханада клиникалық психолог болып жұмыс жасады.</a:t>
            </a:r>
            <a:endParaRPr/>
          </a:p>
          <a:p>
            <a:pPr>
              <a:lnSpc>
                <a:spcPct val="100000"/>
              </a:lnSpc>
              <a:buFont typeface="Arial"/>
              <a:buChar char="•"/>
            </a:pPr>
            <a:r>
              <a:rPr i="1" lang="ru-RU" sz="3200">
                <a:solidFill>
                  <a:srgbClr val="000000"/>
                </a:solidFill>
                <a:latin typeface="Calibri"/>
              </a:rPr>
              <a:t>1986 – 1988 жж. –  өз мемлекетінде алғаш  мамандандырылған әлеуметтік –  психологиялық орталықтардң ашылуына ат салысады</a:t>
            </a:r>
            <a:r>
              <a:rPr b="1" i="1" lang="ru-RU" sz="3200">
                <a:solidFill>
                  <a:srgbClr val="000000"/>
                </a:solidFill>
                <a:latin typeface="Calibri"/>
              </a:rPr>
              <a:t>. </a:t>
            </a:r>
            <a:endParaRPr/>
          </a:p>
          <a:p>
            <a:pPr>
              <a:lnSpc>
                <a:spcPct val="100000"/>
              </a:lnSpc>
              <a:buFont typeface="Arial"/>
              <a:buChar char="•"/>
            </a:pPr>
            <a:r>
              <a:rPr i="1" lang="ru-RU" sz="3200">
                <a:solidFill>
                  <a:srgbClr val="000000"/>
                </a:solidFill>
                <a:latin typeface="Calibri"/>
              </a:rPr>
              <a:t>1990 ж. –  психология мен психотерапия орталығын  ұйымдастырған.</a:t>
            </a:r>
            <a:endParaRPr/>
          </a:p>
          <a:p>
            <a:pPr>
              <a:lnSpc>
                <a:spcPct val="100000"/>
              </a:lnSpc>
              <a:buFont typeface="Arial"/>
              <a:buChar char="•"/>
            </a:pPr>
            <a:r>
              <a:rPr i="1" lang="ru-RU" sz="3200">
                <a:solidFill>
                  <a:srgbClr val="000000"/>
                </a:solidFill>
                <a:latin typeface="Calibri"/>
              </a:rPr>
              <a:t> </a:t>
            </a:r>
            <a:r>
              <a:rPr i="1" lang="ru-RU" sz="3200">
                <a:solidFill>
                  <a:srgbClr val="000000"/>
                </a:solidFill>
                <a:latin typeface="Calibri"/>
              </a:rPr>
              <a:t>1991 ж. –  «Москвалық психотерапевтік журнал» ашты.</a:t>
            </a:r>
            <a:endParaRPr/>
          </a:p>
          <a:p>
            <a:pPr>
              <a:lnSpc>
                <a:spcPct val="100000"/>
              </a:lnSpc>
              <a:buFont typeface="Arial"/>
              <a:buChar char="•"/>
            </a:pPr>
            <a:r>
              <a:rPr i="1" lang="ru-RU" sz="3200">
                <a:solidFill>
                  <a:srgbClr val="000000"/>
                </a:solidFill>
                <a:latin typeface="Calibri"/>
              </a:rPr>
              <a:t>1993 ж. -  РАО психологиялық институтының қызметкері болды. с 1994 ж. —  психологиялық  кеңес беру және  психотерапевтік лабораторияның  меңгерушісі болды.</a:t>
            </a:r>
            <a:endParaRPr/>
          </a:p>
          <a:p>
            <a:pPr>
              <a:lnSpc>
                <a:spcPct val="100000"/>
              </a:lnSpc>
              <a:buFont typeface="Arial"/>
              <a:buChar char="•"/>
            </a:pPr>
            <a:r>
              <a:rPr i="1" lang="ru-RU" sz="3200">
                <a:solidFill>
                  <a:srgbClr val="000000"/>
                </a:solidFill>
                <a:latin typeface="Calibri"/>
              </a:rPr>
              <a:t>2007 ж. – Докторлық дессертация қорғайды,( Понимающая психотерапия: опыт построения психотехнической системы».)</a:t>
            </a:r>
            <a:endParaRPr/>
          </a:p>
          <a:p>
            <a:pPr>
              <a:lnSpc>
                <a:spcPct val="100000"/>
              </a:lnSpc>
            </a:pPr>
            <a:endParaRPr/>
          </a:p>
        </p:txBody>
      </p:sp>
    </p:spTree>
  </p:cSld>
  <p:timing>
    <p:tnLst>
      <p:par>
        <p:cTn dur="indefinite" id="55" nodeType="tmRoot" restart="never">
          <p:childTnLst>
            <p:seq>
              <p:cTn dur="indefinite" id="56" nodeType="mainSeq">
                <p:childTnLst>
                  <p:par>
                    <p:cTn fill="hold" id="57">
                      <p:stCondLst>
                        <p:cond delay="indefinite"/>
                      </p:stCondLst>
                      <p:childTnLst>
                        <p:par>
                          <p:cTn fill="hold" id="58">
                            <p:stCondLst>
                              <p:cond delay="0"/>
                            </p:stCondLst>
                            <p:childTnLst>
                              <p:par>
                                <p:cTn fill="freeze" id="59" nodeType="clickEffect" presetClass="emph" presetID="15">
                                  <p:stCondLst>
                                    <p:cond delay="0"/>
                                  </p:stCondLst>
                                  <p:childTnLst>
                                    <p:set>
                                      <p:cBhvr>
                                        <p:cTn dur="indefinite" fill="freeze" id="60"/>
                                        <p:tgtEl>
                                          <p:spTgt spid="77">
                                            <p:txEl>
                                              <p:pRg end="85" st="0"/>
                                            </p:txEl>
                                          </p:spTgt>
                                        </p:tgtEl>
                                      </p:cBhvr>
                                    </p:set>
                                  </p:childTnLst>
                                </p:cTn>
                              </p:par>
                              <p:par>
                                <p:cTn fill="freeze" id="61" nodeType="withEffect" presetClass="emph" presetID="15">
                                  <p:stCondLst>
                                    <p:cond delay="0"/>
                                  </p:stCondLst>
                                  <p:childTnLst>
                                    <p:set>
                                      <p:cBhvr>
                                        <p:cTn dur="indefinite" fill="freeze" id="62"/>
                                        <p:tgtEl>
                                          <p:spTgt spid="77">
                                            <p:txEl>
                                              <p:pRg end="595" st="595"/>
                                            </p:txEl>
                                          </p:spTgt>
                                        </p:tgtEl>
                                      </p:cBhvr>
                                    </p:set>
                                  </p:childTnLst>
                                </p:cTn>
                              </p:par>
                              <p:par>
                                <p:cTn fill="freeze" id="63" nodeType="withEffect" presetClass="emph" presetID="15">
                                  <p:stCondLst>
                                    <p:cond delay="0"/>
                                  </p:stCondLst>
                                  <p:childTnLst>
                                    <p:set>
                                      <p:cBhvr>
                                        <p:cTn dur="indefinite" fill="freeze" id="64"/>
                                        <p:tgtEl>
                                          <p:spTgt spid="77">
                                            <p:txEl>
                                              <p:pRg end="595" st="595"/>
                                            </p:txEl>
                                          </p:spTgt>
                                        </p:tgtEl>
                                      </p:cBhvr>
                                    </p:set>
                                  </p:childTnLst>
                                </p:cTn>
                              </p:par>
                              <p:par>
                                <p:cTn fill="freeze" id="65" nodeType="withEffect" presetClass="emph" presetID="15">
                                  <p:stCondLst>
                                    <p:cond delay="0"/>
                                  </p:stCondLst>
                                  <p:childTnLst>
                                    <p:set>
                                      <p:cBhvr>
                                        <p:cTn dur="indefinite" fill="freeze" id="66"/>
                                        <p:tgtEl>
                                          <p:spTgt spid="77">
                                            <p:txEl>
                                              <p:pRg end="595" st="595"/>
                                            </p:txEl>
                                          </p:spTgt>
                                        </p:tgtEl>
                                      </p:cBhvr>
                                    </p:set>
                                  </p:childTnLst>
                                </p:cTn>
                              </p:par>
                              <p:par>
                                <p:cTn fill="freeze" id="67" nodeType="withEffect" presetClass="emph" presetID="15">
                                  <p:stCondLst>
                                    <p:cond delay="0"/>
                                  </p:stCondLst>
                                  <p:childTnLst>
                                    <p:set>
                                      <p:cBhvr>
                                        <p:cTn dur="indefinite" fill="freeze" id="68"/>
                                        <p:tgtEl>
                                          <p:spTgt spid="77">
                                            <p:txEl>
                                              <p:pRg end="595" st="595"/>
                                            </p:txEl>
                                          </p:spTgt>
                                        </p:tgtEl>
                                      </p:cBhvr>
                                    </p:set>
                                  </p:childTnLst>
                                </p:cTn>
                              </p:par>
                              <p:par>
                                <p:cTn fill="freeze" id="69" nodeType="withEffect" presetClass="emph" presetID="15">
                                  <p:stCondLst>
                                    <p:cond delay="0"/>
                                  </p:stCondLst>
                                  <p:childTnLst>
                                    <p:set>
                                      <p:cBhvr>
                                        <p:cTn dur="indefinite" fill="freeze" id="70"/>
                                        <p:tgtEl>
                                          <p:spTgt spid="77">
                                            <p:txEl>
                                              <p:pRg end="595" st="595"/>
                                            </p:txEl>
                                          </p:spTgt>
                                        </p:tgtEl>
                                      </p:cBhvr>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bg>
      <p:bgPr>
        <a:blipFill>
          <a:blip r:embed="rId1"/>
          <a:tile/>
        </a:blipFill>
      </p:bgPr>
    </p:bg>
    <p:spTree>
      <p:nvGrpSpPr>
        <p:cNvPr id="1" name=""/>
        <p:cNvGrpSpPr/>
        <p:nvPr/>
      </p:nvGrpSpPr>
      <p:grpSpPr>
        <a:xfrm>
          <a:off x="0" y="0"/>
          <a:ext cx="0" cy="0"/>
          <a:chOff x="0" y="0"/>
          <a:chExt cx="0" cy="0"/>
        </a:xfrm>
      </p:grpSpPr>
      <p:sp>
        <p:nvSpPr>
          <p:cNvPr id="78" name="CustomShape 1"/>
          <p:cNvSpPr/>
          <p:nvPr/>
        </p:nvSpPr>
        <p:spPr>
          <a:xfrm>
            <a:off x="457200" y="274680"/>
            <a:ext cx="8228880" cy="1142280"/>
          </a:xfrm>
          <a:prstGeom prst="rect">
            <a:avLst/>
          </a:prstGeom>
        </p:spPr>
        <p:txBody>
          <a:bodyPr anchor="ctr" bIns="45000" lIns="90000" rIns="90000" tIns="45000"/>
          <a:p>
            <a:pPr algn="ctr">
              <a:lnSpc>
                <a:spcPct val="100000"/>
              </a:lnSpc>
            </a:pPr>
            <a:r>
              <a:rPr lang="ru-RU" sz="4400">
                <a:solidFill>
                  <a:srgbClr val="000000"/>
                </a:solidFill>
                <a:latin typeface="Calibri"/>
              </a:rPr>
              <a:t>Негізгі еңбектері:</a:t>
            </a:r>
            <a:endParaRPr/>
          </a:p>
        </p:txBody>
      </p:sp>
      <p:sp>
        <p:nvSpPr>
          <p:cNvPr id="79" name="CustomShape 2"/>
          <p:cNvSpPr/>
          <p:nvPr/>
        </p:nvSpPr>
        <p:spPr>
          <a:xfrm>
            <a:off x="457200" y="1600200"/>
            <a:ext cx="8228880" cy="4525200"/>
          </a:xfrm>
          <a:prstGeom prst="rect">
            <a:avLst/>
          </a:prstGeom>
        </p:spPr>
        <p:txBody>
          <a:bodyPr bIns="45000" lIns="90000" rIns="90000" tIns="45000"/>
          <a:p>
            <a:pPr>
              <a:lnSpc>
                <a:spcPct val="100000"/>
              </a:lnSpc>
              <a:buFont typeface="Arial"/>
              <a:buChar char="•"/>
            </a:pPr>
            <a:r>
              <a:rPr i="1" lang="ru-RU" sz="3200">
                <a:solidFill>
                  <a:srgbClr val="000000"/>
                </a:solidFill>
                <a:latin typeface="Times New Roman"/>
              </a:rPr>
              <a:t>Василюк Ф. Е</a:t>
            </a:r>
            <a:r>
              <a:rPr lang="ru-RU" sz="3200">
                <a:solidFill>
                  <a:srgbClr val="000000"/>
                </a:solidFill>
                <a:latin typeface="Times New Roman"/>
              </a:rPr>
              <a:t>. Уровни построения переживания и методы психологической помощи // Вопросы психологии. 1988. № 5. с. 27–37.</a:t>
            </a:r>
            <a:endParaRPr/>
          </a:p>
          <a:p>
            <a:pPr>
              <a:lnSpc>
                <a:spcPct val="100000"/>
              </a:lnSpc>
              <a:buFont typeface="Arial"/>
              <a:buChar char="•"/>
            </a:pPr>
            <a:r>
              <a:rPr i="1" lang="ru-RU" sz="3200">
                <a:solidFill>
                  <a:srgbClr val="000000"/>
                </a:solidFill>
                <a:latin typeface="Times New Roman"/>
              </a:rPr>
              <a:t>Vasilyuk F.</a:t>
            </a:r>
            <a:r>
              <a:rPr lang="ru-RU" sz="3200">
                <a:solidFill>
                  <a:srgbClr val="000000"/>
                </a:solidFill>
                <a:latin typeface="Times New Roman"/>
              </a:rPr>
              <a:t> Levels of Construction of Experience and the Methods of Psychological Science // Journal of Russian and East European Psychology. 1990. Vol. 28, № 5. – pp 69 – 87.</a:t>
            </a:r>
            <a:endParaRPr/>
          </a:p>
          <a:p>
            <a:pPr>
              <a:lnSpc>
                <a:spcPct val="100000"/>
              </a:lnSpc>
              <a:buFont typeface="Arial"/>
              <a:buChar char="•"/>
            </a:pPr>
            <a:r>
              <a:rPr i="1" lang="ru-RU" sz="3200">
                <a:solidFill>
                  <a:srgbClr val="000000"/>
                </a:solidFill>
                <a:latin typeface="Times New Roman"/>
              </a:rPr>
              <a:t>Василюк Ф. Е</a:t>
            </a:r>
            <a:r>
              <a:rPr lang="ru-RU" sz="3200">
                <a:solidFill>
                  <a:srgbClr val="000000"/>
                </a:solidFill>
                <a:latin typeface="Times New Roman"/>
              </a:rPr>
              <a:t>. Структура образа // Вопросы психологии. 1993. № 5. с. 5-19.</a:t>
            </a:r>
            <a:endParaRPr/>
          </a:p>
          <a:p>
            <a:pPr>
              <a:lnSpc>
                <a:spcPct val="100000"/>
              </a:lnSpc>
              <a:buFont typeface="Arial"/>
              <a:buChar char="•"/>
            </a:pPr>
            <a:r>
              <a:rPr i="1" lang="ru-RU" sz="3200">
                <a:solidFill>
                  <a:srgbClr val="000000"/>
                </a:solidFill>
                <a:latin typeface="Times New Roman"/>
              </a:rPr>
              <a:t>Василюк Ф. Е</a:t>
            </a:r>
            <a:r>
              <a:rPr lang="ru-RU" sz="3200">
                <a:solidFill>
                  <a:srgbClr val="000000"/>
                </a:solidFill>
                <a:latin typeface="Times New Roman"/>
              </a:rPr>
              <a:t>. Методологический смысл психологического схизиса // Вопросы психологии. 1995. № 6. с. 25–40.</a:t>
            </a:r>
            <a:endParaRPr/>
          </a:p>
          <a:p>
            <a:pPr>
              <a:lnSpc>
                <a:spcPct val="100000"/>
              </a:lnSpc>
              <a:buFont typeface="Arial"/>
              <a:buChar char="•"/>
            </a:pPr>
            <a:r>
              <a:rPr i="1" lang="ru-RU" sz="3200">
                <a:solidFill>
                  <a:srgbClr val="000000"/>
                </a:solidFill>
                <a:latin typeface="Times New Roman"/>
              </a:rPr>
              <a:t>Василюк Ф. Е</a:t>
            </a:r>
            <a:r>
              <a:rPr lang="ru-RU" sz="3200">
                <a:solidFill>
                  <a:srgbClr val="000000"/>
                </a:solidFill>
                <a:latin typeface="Times New Roman"/>
              </a:rPr>
              <a:t>. Психотехнический анализ психотерапевтического процесса // Вопросы психологии. 1998. № 6, с. 40–43.</a:t>
            </a:r>
            <a:endParaRPr/>
          </a:p>
          <a:p>
            <a:pPr>
              <a:lnSpc>
                <a:spcPct val="100000"/>
              </a:lnSpc>
              <a:buFont typeface="Arial"/>
              <a:buChar char="•"/>
            </a:pPr>
            <a:r>
              <a:rPr i="1" lang="ru-RU" sz="3200">
                <a:solidFill>
                  <a:srgbClr val="000000"/>
                </a:solidFill>
                <a:latin typeface="Times New Roman"/>
              </a:rPr>
              <a:t>Vasilyuk F.</a:t>
            </a:r>
            <a:r>
              <a:rPr lang="ru-RU" sz="3200">
                <a:solidFill>
                  <a:srgbClr val="000000"/>
                </a:solidFill>
                <a:latin typeface="Times New Roman"/>
              </a:rPr>
              <a:t> Toward the synergetic psychotherapy: a history of hopes.— MADNESS, SCIENCE AND SOCIETI FLORENCE, RENAISSANCE 2000 The 4TH International Conference on Philosophy and Psychiatry, 26–29 августа, 2000 г. Организаторы: The Italian Society for Psychopathology and the Philosophy Group of The Royal College of Psychiatrists, Under the auspices of Comune di Firenze Universita degli Studi di Firenze.</a:t>
            </a:r>
            <a:endParaRPr/>
          </a:p>
          <a:p>
            <a:pPr>
              <a:lnSpc>
                <a:spcPct val="100000"/>
              </a:lnSpc>
            </a:pPr>
            <a:endParaRPr/>
          </a:p>
        </p:txBody>
      </p:sp>
    </p:spTree>
  </p:cSld>
  <p:timing>
    <p:tnLst>
      <p:par>
        <p:cTn dur="indefinite" id="71" nodeType="tmRoot" restart="never">
          <p:childTnLst>
            <p:seq>
              <p:cTn dur="indefinite" id="72" nodeType="mainSeq">
                <p:childTnLst>
                  <p:par>
                    <p:cTn fill="hold" id="73">
                      <p:stCondLst>
                        <p:cond delay="indefinite"/>
                      </p:stCondLst>
                      <p:childTnLst>
                        <p:par>
                          <p:cTn fill="hold" id="74">
                            <p:stCondLst>
                              <p:cond delay="0"/>
                            </p:stCondLst>
                            <p:childTnLst>
                              <p:par>
                                <p:cTn fill="hold" id="75" nodeType="clickEffect" presetClass="entr" presetID="45">
                                  <p:stCondLst>
                                    <p:cond delay="0"/>
                                  </p:stCondLst>
                                  <p:childTnLst>
                                    <p:set>
                                      <p:cBhvr>
                                        <p:cTn dur="1" fill="hold" id="76">
                                          <p:stCondLst>
                                            <p:cond delay="0"/>
                                          </p:stCondLst>
                                        </p:cTn>
                                        <p:tgtEl>
                                          <p:spTgt spid="79">
                                            <p:txEl>
                                              <p:pRg end="120" st="0"/>
                                            </p:txEl>
                                          </p:spTgt>
                                        </p:tgtEl>
                                        <p:attrNameLst>
                                          <p:attrName>style.visibility</p:attrName>
                                        </p:attrNameLst>
                                      </p:cBhvr>
                                      <p:to>
                                        <p:strVal val="visible"/>
                                      </p:to>
                                    </p:set>
                                    <p:animEffect filter="fade" transition="in">
                                      <p:cBhvr additive="repl">
                                        <p:cTn dur="2000" fill="freeze" id="77"/>
                                        <p:tgtEl>
                                          <p:spTgt spid="79">
                                            <p:txEl>
                                              <p:pRg end="120" st="0"/>
                                            </p:txEl>
                                          </p:spTgt>
                                        </p:tgtEl>
                                      </p:cBhvr>
                                    </p:animEffect>
                                    <p:anim calcmode="lin" valueType="str">
                                      <p:cBhvr additive="repl">
                                        <p:cTn dur="2000" fill="hold" id="78"/>
                                        <p:tgtEl>
                                          <p:spTgt spid="79">
                                            <p:txEl>
                                              <p:pRg end="120" st="0"/>
                                            </p:txEl>
                                          </p:spTgt>
                                        </p:tgtEl>
                                      </p:cBhvr>
                                      <p:tavLst/>
                                    </p:anim>
                                    <p:anim calcmode="lin" valueType="str">
                                      <p:cBhvr additive="repl">
                                        <p:cTn dur="2000" fill="hold" id="79"/>
                                        <p:tgtEl>
                                          <p:spTgt spid="79">
                                            <p:txEl>
                                              <p:pRg end="120" st="0"/>
                                            </p:txEl>
                                          </p:spTgt>
                                        </p:tgtEl>
                                      </p:cBhvr>
                                      <p:tavLst>
                                        <p:tav tm="0">
                                          <p:val>
                                            <p:strVal val="height"/>
                                          </p:val>
                                        </p:tav>
                                        <p:tav tm="100000">
                                          <p:val>
                                            <p:strVal val="height"/>
                                          </p:val>
                                        </p:tav>
                                      </p:tavLst>
                                    </p:anim>
                                  </p:childTnLst>
                                </p:cTn>
                              </p:par>
                              <p:par>
                                <p:cTn fill="hold" id="80" nodeType="withEffect" presetClass="entr" presetID="45">
                                  <p:stCondLst>
                                    <p:cond delay="0"/>
                                  </p:stCondLst>
                                  <p:childTnLst>
                                    <p:set>
                                      <p:cBhvr>
                                        <p:cTn dur="1" fill="hold" id="81">
                                          <p:stCondLst>
                                            <p:cond delay="0"/>
                                          </p:stCondLst>
                                        </p:cTn>
                                        <p:tgtEl>
                                          <p:spTgt spid="79">
                                            <p:txEl>
                                              <p:pRg end="995" st="995"/>
                                            </p:txEl>
                                          </p:spTgt>
                                        </p:tgtEl>
                                        <p:attrNameLst>
                                          <p:attrName>style.visibility</p:attrName>
                                        </p:attrNameLst>
                                      </p:cBhvr>
                                      <p:to>
                                        <p:strVal val="visible"/>
                                      </p:to>
                                    </p:set>
                                    <p:animEffect filter="fade" transition="in">
                                      <p:cBhvr additive="repl">
                                        <p:cTn dur="2000" fill="freeze" id="82"/>
                                        <p:tgtEl>
                                          <p:spTgt spid="79">
                                            <p:txEl>
                                              <p:pRg end="995" st="995"/>
                                            </p:txEl>
                                          </p:spTgt>
                                        </p:tgtEl>
                                      </p:cBhvr>
                                    </p:animEffect>
                                    <p:anim calcmode="lin" valueType="str">
                                      <p:cBhvr additive="repl">
                                        <p:cTn dur="2000" fill="hold" id="83"/>
                                        <p:tgtEl>
                                          <p:spTgt spid="79">
                                            <p:txEl>
                                              <p:pRg end="995" st="995"/>
                                            </p:txEl>
                                          </p:spTgt>
                                        </p:tgtEl>
                                      </p:cBhvr>
                                      <p:tavLst/>
                                    </p:anim>
                                    <p:anim calcmode="lin" valueType="str">
                                      <p:cBhvr additive="repl">
                                        <p:cTn dur="2000" fill="hold" id="84"/>
                                        <p:tgtEl>
                                          <p:spTgt spid="79">
                                            <p:txEl>
                                              <p:pRg end="995" st="995"/>
                                            </p:txEl>
                                          </p:spTgt>
                                        </p:tgtEl>
                                      </p:cBhvr>
                                      <p:tavLst>
                                        <p:tav tm="0">
                                          <p:val>
                                            <p:strVal val="height"/>
                                          </p:val>
                                        </p:tav>
                                        <p:tav tm="100000">
                                          <p:val>
                                            <p:strVal val="height"/>
                                          </p:val>
                                        </p:tav>
                                      </p:tavLst>
                                    </p:anim>
                                  </p:childTnLst>
                                </p:cTn>
                              </p:par>
                              <p:par>
                                <p:cTn fill="hold" id="85" nodeType="withEffect" presetClass="entr" presetID="45">
                                  <p:stCondLst>
                                    <p:cond delay="0"/>
                                  </p:stCondLst>
                                  <p:childTnLst>
                                    <p:set>
                                      <p:cBhvr>
                                        <p:cTn dur="1" fill="hold" id="86">
                                          <p:stCondLst>
                                            <p:cond delay="0"/>
                                          </p:stCondLst>
                                        </p:cTn>
                                        <p:tgtEl>
                                          <p:spTgt spid="79">
                                            <p:txEl>
                                              <p:pRg end="995" st="995"/>
                                            </p:txEl>
                                          </p:spTgt>
                                        </p:tgtEl>
                                        <p:attrNameLst>
                                          <p:attrName>style.visibility</p:attrName>
                                        </p:attrNameLst>
                                      </p:cBhvr>
                                      <p:to>
                                        <p:strVal val="visible"/>
                                      </p:to>
                                    </p:set>
                                    <p:animEffect filter="fade" transition="in">
                                      <p:cBhvr additive="repl">
                                        <p:cTn dur="2000" fill="freeze" id="87"/>
                                        <p:tgtEl>
                                          <p:spTgt spid="79">
                                            <p:txEl>
                                              <p:pRg end="995" st="995"/>
                                            </p:txEl>
                                          </p:spTgt>
                                        </p:tgtEl>
                                      </p:cBhvr>
                                    </p:animEffect>
                                    <p:anim calcmode="lin" valueType="str">
                                      <p:cBhvr additive="repl">
                                        <p:cTn dur="2000" fill="hold" id="88"/>
                                        <p:tgtEl>
                                          <p:spTgt spid="79">
                                            <p:txEl>
                                              <p:pRg end="995" st="995"/>
                                            </p:txEl>
                                          </p:spTgt>
                                        </p:tgtEl>
                                      </p:cBhvr>
                                      <p:tavLst/>
                                    </p:anim>
                                    <p:anim calcmode="lin" valueType="str">
                                      <p:cBhvr additive="repl">
                                        <p:cTn dur="2000" fill="hold" id="89"/>
                                        <p:tgtEl>
                                          <p:spTgt spid="79">
                                            <p:txEl>
                                              <p:pRg end="995" st="995"/>
                                            </p:txEl>
                                          </p:spTgt>
                                        </p:tgtEl>
                                      </p:cBhvr>
                                      <p:tavLst>
                                        <p:tav tm="0">
                                          <p:val>
                                            <p:strVal val="height"/>
                                          </p:val>
                                        </p:tav>
                                        <p:tav tm="100000">
                                          <p:val>
                                            <p:strVal val="height"/>
                                          </p:val>
                                        </p:tav>
                                      </p:tavLst>
                                    </p:anim>
                                  </p:childTnLst>
                                </p:cTn>
                              </p:par>
                              <p:par>
                                <p:cTn fill="hold" id="90" nodeType="withEffect" presetClass="entr" presetID="45">
                                  <p:stCondLst>
                                    <p:cond delay="0"/>
                                  </p:stCondLst>
                                  <p:childTnLst>
                                    <p:set>
                                      <p:cBhvr>
                                        <p:cTn dur="1" fill="hold" id="91">
                                          <p:stCondLst>
                                            <p:cond delay="0"/>
                                          </p:stCondLst>
                                        </p:cTn>
                                        <p:tgtEl>
                                          <p:spTgt spid="79">
                                            <p:txEl>
                                              <p:pRg end="995" st="995"/>
                                            </p:txEl>
                                          </p:spTgt>
                                        </p:tgtEl>
                                        <p:attrNameLst>
                                          <p:attrName>style.visibility</p:attrName>
                                        </p:attrNameLst>
                                      </p:cBhvr>
                                      <p:to>
                                        <p:strVal val="visible"/>
                                      </p:to>
                                    </p:set>
                                    <p:animEffect filter="fade" transition="in">
                                      <p:cBhvr additive="repl">
                                        <p:cTn dur="2000" fill="freeze" id="92"/>
                                        <p:tgtEl>
                                          <p:spTgt spid="79">
                                            <p:txEl>
                                              <p:pRg end="995" st="995"/>
                                            </p:txEl>
                                          </p:spTgt>
                                        </p:tgtEl>
                                      </p:cBhvr>
                                    </p:animEffect>
                                    <p:anim calcmode="lin" valueType="str">
                                      <p:cBhvr additive="repl">
                                        <p:cTn dur="2000" fill="hold" id="93"/>
                                        <p:tgtEl>
                                          <p:spTgt spid="79">
                                            <p:txEl>
                                              <p:pRg end="995" st="995"/>
                                            </p:txEl>
                                          </p:spTgt>
                                        </p:tgtEl>
                                      </p:cBhvr>
                                      <p:tavLst/>
                                    </p:anim>
                                    <p:anim calcmode="lin" valueType="str">
                                      <p:cBhvr additive="repl">
                                        <p:cTn dur="2000" fill="hold" id="94"/>
                                        <p:tgtEl>
                                          <p:spTgt spid="79">
                                            <p:txEl>
                                              <p:pRg end="995" st="995"/>
                                            </p:txEl>
                                          </p:spTgt>
                                        </p:tgtEl>
                                      </p:cBhvr>
                                      <p:tavLst>
                                        <p:tav tm="0">
                                          <p:val>
                                            <p:strVal val="height"/>
                                          </p:val>
                                        </p:tav>
                                        <p:tav tm="100000">
                                          <p:val>
                                            <p:strVal val="height"/>
                                          </p:val>
                                        </p:tav>
                                      </p:tavLst>
                                    </p:anim>
                                  </p:childTnLst>
                                </p:cTn>
                              </p:par>
                              <p:par>
                                <p:cTn fill="hold" id="95" nodeType="withEffect" presetClass="entr" presetID="45">
                                  <p:stCondLst>
                                    <p:cond delay="0"/>
                                  </p:stCondLst>
                                  <p:childTnLst>
                                    <p:set>
                                      <p:cBhvr>
                                        <p:cTn dur="1" fill="hold" id="96">
                                          <p:stCondLst>
                                            <p:cond delay="0"/>
                                          </p:stCondLst>
                                        </p:cTn>
                                        <p:tgtEl>
                                          <p:spTgt spid="79">
                                            <p:txEl>
                                              <p:pRg end="995" st="995"/>
                                            </p:txEl>
                                          </p:spTgt>
                                        </p:tgtEl>
                                        <p:attrNameLst>
                                          <p:attrName>style.visibility</p:attrName>
                                        </p:attrNameLst>
                                      </p:cBhvr>
                                      <p:to>
                                        <p:strVal val="visible"/>
                                      </p:to>
                                    </p:set>
                                    <p:animEffect filter="fade" transition="in">
                                      <p:cBhvr additive="repl">
                                        <p:cTn dur="2000" fill="freeze" id="97"/>
                                        <p:tgtEl>
                                          <p:spTgt spid="79">
                                            <p:txEl>
                                              <p:pRg end="995" st="995"/>
                                            </p:txEl>
                                          </p:spTgt>
                                        </p:tgtEl>
                                      </p:cBhvr>
                                    </p:animEffect>
                                    <p:anim calcmode="lin" valueType="str">
                                      <p:cBhvr additive="repl">
                                        <p:cTn dur="2000" fill="hold" id="98"/>
                                        <p:tgtEl>
                                          <p:spTgt spid="79">
                                            <p:txEl>
                                              <p:pRg end="995" st="995"/>
                                            </p:txEl>
                                          </p:spTgt>
                                        </p:tgtEl>
                                      </p:cBhvr>
                                      <p:tavLst/>
                                    </p:anim>
                                    <p:anim calcmode="lin" valueType="str">
                                      <p:cBhvr additive="repl">
                                        <p:cTn dur="2000" fill="hold" id="99"/>
                                        <p:tgtEl>
                                          <p:spTgt spid="79">
                                            <p:txEl>
                                              <p:pRg end="995" st="995"/>
                                            </p:txEl>
                                          </p:spTgt>
                                        </p:tgtEl>
                                      </p:cBhvr>
                                      <p:tavLst>
                                        <p:tav tm="0">
                                          <p:val>
                                            <p:strVal val="height"/>
                                          </p:val>
                                        </p:tav>
                                        <p:tav tm="100000">
                                          <p:val>
                                            <p:strVal val="height"/>
                                          </p:val>
                                        </p:tav>
                                      </p:tavLst>
                                    </p:anim>
                                  </p:childTnLst>
                                </p:cTn>
                              </p:par>
                              <p:par>
                                <p:cTn fill="hold" id="100" nodeType="withEffect" presetClass="entr" presetID="45">
                                  <p:stCondLst>
                                    <p:cond delay="0"/>
                                  </p:stCondLst>
                                  <p:childTnLst>
                                    <p:set>
                                      <p:cBhvr>
                                        <p:cTn dur="1" fill="hold" id="101">
                                          <p:stCondLst>
                                            <p:cond delay="0"/>
                                          </p:stCondLst>
                                        </p:cTn>
                                        <p:tgtEl>
                                          <p:spTgt spid="79">
                                            <p:txEl>
                                              <p:pRg end="995" st="995"/>
                                            </p:txEl>
                                          </p:spTgt>
                                        </p:tgtEl>
                                        <p:attrNameLst>
                                          <p:attrName>style.visibility</p:attrName>
                                        </p:attrNameLst>
                                      </p:cBhvr>
                                      <p:to>
                                        <p:strVal val="visible"/>
                                      </p:to>
                                    </p:set>
                                    <p:animEffect filter="fade" transition="in">
                                      <p:cBhvr additive="repl">
                                        <p:cTn dur="2000" fill="freeze" id="102"/>
                                        <p:tgtEl>
                                          <p:spTgt spid="79">
                                            <p:txEl>
                                              <p:pRg end="995" st="995"/>
                                            </p:txEl>
                                          </p:spTgt>
                                        </p:tgtEl>
                                      </p:cBhvr>
                                    </p:animEffect>
                                    <p:anim calcmode="lin" valueType="str">
                                      <p:cBhvr additive="repl">
                                        <p:cTn dur="2000" fill="hold" id="103"/>
                                        <p:tgtEl>
                                          <p:spTgt spid="79">
                                            <p:txEl>
                                              <p:pRg end="995" st="995"/>
                                            </p:txEl>
                                          </p:spTgt>
                                        </p:tgtEl>
                                      </p:cBhvr>
                                      <p:tavLst/>
                                    </p:anim>
                                    <p:anim calcmode="lin" valueType="str">
                                      <p:cBhvr additive="repl">
                                        <p:cTn dur="2000" fill="hold" id="104"/>
                                        <p:tgtEl>
                                          <p:spTgt spid="79">
                                            <p:txEl>
                                              <p:pRg end="995" st="995"/>
                                            </p:txEl>
                                          </p:spTgt>
                                        </p:tgtEl>
                                      </p:cBhvr>
                                      <p:tavLst>
                                        <p:tav tm="0">
                                          <p:val>
                                            <p:strVal val="height"/>
                                          </p:val>
                                        </p:tav>
                                        <p:tav tm="100000">
                                          <p:val>
                                            <p:strVal val="height"/>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bg>
      <p:bgPr>
        <a:blipFill>
          <a:blip r:embed="rId1"/>
          <a:tile/>
        </a:blipFill>
      </p:bgPr>
    </p:bg>
    <p:spTree>
      <p:nvGrpSpPr>
        <p:cNvPr id="1" name=""/>
        <p:cNvGrpSpPr/>
        <p:nvPr/>
      </p:nvGrpSpPr>
      <p:grpSpPr>
        <a:xfrm>
          <a:off x="0" y="0"/>
          <a:ext cx="0" cy="0"/>
          <a:chOff x="0" y="0"/>
          <a:chExt cx="0" cy="0"/>
        </a:xfrm>
      </p:grpSpPr>
      <p:sp>
        <p:nvSpPr>
          <p:cNvPr id="80" name="CustomShape 1"/>
          <p:cNvSpPr/>
          <p:nvPr/>
        </p:nvSpPr>
        <p:spPr>
          <a:xfrm>
            <a:off x="457200" y="274680"/>
            <a:ext cx="8228880" cy="1142280"/>
          </a:xfrm>
          <a:prstGeom prst="rect">
            <a:avLst/>
          </a:prstGeom>
        </p:spPr>
        <p:txBody>
          <a:bodyPr anchor="ctr" bIns="45000" lIns="90000" rIns="90000" tIns="45000"/>
          <a:p>
            <a:pPr algn="ctr">
              <a:lnSpc>
                <a:spcPct val="100000"/>
              </a:lnSpc>
            </a:pPr>
            <a:r>
              <a:rPr lang="ru-RU" sz="4400">
                <a:solidFill>
                  <a:srgbClr val="ff0000"/>
                </a:solidFill>
                <a:latin typeface="Calibri"/>
              </a:rPr>
              <a:t>Ғылыми іс - әрекеті</a:t>
            </a:r>
            <a:endParaRPr/>
          </a:p>
        </p:txBody>
      </p:sp>
      <p:sp>
        <p:nvSpPr>
          <p:cNvPr id="81" name="CustomShape 2"/>
          <p:cNvSpPr/>
          <p:nvPr/>
        </p:nvSpPr>
        <p:spPr>
          <a:xfrm>
            <a:off x="457200" y="1600200"/>
            <a:ext cx="8228880" cy="4525200"/>
          </a:xfrm>
          <a:prstGeom prst="rect">
            <a:avLst/>
          </a:prstGeom>
        </p:spPr>
        <p:txBody>
          <a:bodyPr bIns="45000" lIns="90000" rIns="90000" tIns="45000"/>
          <a:p>
            <a:pPr algn="just">
              <a:lnSpc>
                <a:spcPct val="100000"/>
              </a:lnSpc>
            </a:pPr>
            <a:r>
              <a:rPr i="1" lang="ru-RU" sz="3200">
                <a:solidFill>
                  <a:srgbClr val="000000"/>
                </a:solidFill>
                <a:latin typeface="Calibri"/>
              </a:rPr>
              <a:t>	</a:t>
            </a:r>
            <a:r>
              <a:rPr lang="ru-RU" sz="7200">
                <a:solidFill>
                  <a:srgbClr val="ff0000"/>
                </a:solidFill>
                <a:latin typeface="Times New Roman"/>
              </a:rPr>
              <a:t>Психологиялық ғылым методологиясы аумағынды Ф.Е. Василюк академиялық және психотехникалық схизисті(бөлшектену) қарастырады. Ол </a:t>
            </a:r>
            <a:endParaRPr/>
          </a:p>
          <a:p>
            <a:pPr algn="just">
              <a:lnSpc>
                <a:spcPct val="100000"/>
              </a:lnSpc>
            </a:pPr>
            <a:r>
              <a:rPr lang="ru-RU" sz="7200">
                <a:solidFill>
                  <a:srgbClr val="ff0000"/>
                </a:solidFill>
                <a:latin typeface="Times New Roman"/>
              </a:rPr>
              <a:t>« психологиялық практика» түсінігін « практикалық психология» түсінігімен салыстыра отырып  ғылымға енгізді.Практикалық психология– оның психологиялық практикадан(психотерапия, психологиялық кеңес беру) айырмашылығы, психологтың  басқа әлеуметтік  практикаларда болуы(медицинада, педагогикада және тағы басқа).  Сонымен қатар,      Ф.Е. Василюк уайымдауларды  іс – әрекет ретінде қарастыру  туралы теорияны дамытты.  Ол « өмірлік әлемдер», кризистік жағдайлар түсінігі мен типологиясын ойлап тапты. Соның ішінде,   адамның «өмірлік әлемдеріне» байланысты кризистердің типологиясын бөліп қарастырды.</a:t>
            </a:r>
            <a:r>
              <a:rPr lang="ru-RU" sz="7200">
                <a:solidFill>
                  <a:srgbClr val="ff0000"/>
                </a:solidFill>
                <a:latin typeface="Times New Roman"/>
              </a:rPr>
              <a:t>	</a:t>
            </a:r>
            <a:r>
              <a:rPr lang="ru-RU" sz="7200">
                <a:solidFill>
                  <a:srgbClr val="ff0000"/>
                </a:solidFill>
                <a:latin typeface="Times New Roman"/>
              </a:rPr>
              <a:t>Ф.Е. Василюк  сана деңгейлерінің функциялануының  жеке, өзіндік  құрылымын берді: рефлекця деңгейі,саналану, жанама уайымдаулар, бейсана.  </a:t>
            </a:r>
            <a:endParaRPr/>
          </a:p>
          <a:p>
            <a:pPr algn="just">
              <a:lnSpc>
                <a:spcPct val="100000"/>
              </a:lnSpc>
            </a:pPr>
            <a:r>
              <a:rPr lang="ru-RU" sz="7200">
                <a:solidFill>
                  <a:srgbClr val="ff0000"/>
                </a:solidFill>
                <a:latin typeface="Times New Roman"/>
              </a:rPr>
              <a:t>         </a:t>
            </a:r>
            <a:endParaRPr/>
          </a:p>
          <a:p>
            <a:pPr algn="just">
              <a:lnSpc>
                <a:spcPct val="100000"/>
              </a:lnSpc>
            </a:pPr>
            <a:r>
              <a:rPr lang="ru-RU" sz="7200">
                <a:solidFill>
                  <a:srgbClr val="ff0000"/>
                </a:solidFill>
                <a:latin typeface="Times New Roman"/>
              </a:rPr>
              <a:t> </a:t>
            </a: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bg>
      <p:bgPr>
        <a:blipFill>
          <a:blip r:embed="rId1"/>
          <a:tile/>
        </a:blipFill>
      </p:bgPr>
    </p:bg>
    <p:spTree>
      <p:nvGrpSpPr>
        <p:cNvPr id="1" name=""/>
        <p:cNvGrpSpPr/>
        <p:nvPr/>
      </p:nvGrpSpPr>
      <p:grpSpPr>
        <a:xfrm>
          <a:off x="0" y="0"/>
          <a:ext cx="0" cy="0"/>
          <a:chOff x="0" y="0"/>
          <a:chExt cx="0" cy="0"/>
        </a:xfrm>
      </p:grpSpPr>
      <p:sp>
        <p:nvSpPr>
          <p:cNvPr id="82" name="CustomShape 1"/>
          <p:cNvSpPr/>
          <p:nvPr/>
        </p:nvSpPr>
        <p:spPr>
          <a:xfrm>
            <a:off x="457200" y="332640"/>
            <a:ext cx="8228880" cy="6524640"/>
          </a:xfrm>
          <a:prstGeom prst="rect">
            <a:avLst/>
          </a:prstGeom>
        </p:spPr>
        <p:txBody>
          <a:bodyPr bIns="45000" lIns="90000" rIns="90000" tIns="45000"/>
          <a:p>
            <a:pPr algn="just">
              <a:lnSpc>
                <a:spcPct val="100000"/>
              </a:lnSpc>
            </a:pPr>
            <a:r>
              <a:rPr i="1" lang="ru-RU" sz="3200">
                <a:solidFill>
                  <a:srgbClr val="000000"/>
                </a:solidFill>
                <a:latin typeface="Calibri"/>
              </a:rPr>
              <a:t>    </a:t>
            </a:r>
            <a:r>
              <a:rPr i="1" lang="ru-RU" sz="3200">
                <a:solidFill>
                  <a:srgbClr val="000000"/>
                </a:solidFill>
                <a:latin typeface="Calibri"/>
              </a:rPr>
              <a:t>Уайымдау  психологиясы (кризистік жағдайларды жеңу анализі).</a:t>
            </a:r>
            <a:endParaRPr/>
          </a:p>
          <a:p>
            <a:pPr algn="just">
              <a:lnSpc>
                <a:spcPct val="100000"/>
              </a:lnSpc>
            </a:pPr>
            <a:r>
              <a:rPr i="1" lang="ru-RU" sz="3200">
                <a:solidFill>
                  <a:srgbClr val="000000"/>
                </a:solidFill>
                <a:latin typeface="Calibri"/>
              </a:rPr>
              <a:t>Біздің анализіміздің негізі, ол, қарапайым тілде </a:t>
            </a:r>
            <a:endParaRPr/>
          </a:p>
          <a:p>
            <a:pPr algn="just">
              <a:lnSpc>
                <a:spcPct val="100000"/>
              </a:lnSpc>
            </a:pPr>
            <a:r>
              <a:rPr i="1" lang="ru-RU" sz="3200">
                <a:solidFill>
                  <a:srgbClr val="000000"/>
                </a:solidFill>
                <a:latin typeface="Calibri"/>
              </a:rPr>
              <a:t>« уайымдаулар» деп аталатын процесстер.Критикалық жағдай мәселесін қарастырғанда , жалпы мағынада ол  мүмкін емес ситуациялар ретінде  түсініледі. Ондай жағдайда субьект өзінің ішкі  қажеттіліктерінің </a:t>
            </a:r>
            <a:endParaRPr/>
          </a:p>
          <a:p>
            <a:pPr algn="just">
              <a:lnSpc>
                <a:spcPct val="100000"/>
              </a:lnSpc>
            </a:pPr>
            <a:r>
              <a:rPr i="1" lang="ru-RU" sz="3200">
                <a:solidFill>
                  <a:srgbClr val="000000"/>
                </a:solidFill>
                <a:latin typeface="Calibri"/>
              </a:rPr>
              <a:t>( мотивтер,ұмтылулар,құндылықтар) жүзеге аспауынан болады.   Уайымдауларды айтқанда біз,  4  негізгі ұғымды қарастырамыз:</a:t>
            </a:r>
            <a:endParaRPr/>
          </a:p>
          <a:p>
            <a:pPr algn="just">
              <a:lnSpc>
                <a:spcPct val="100000"/>
              </a:lnSpc>
              <a:buFont typeface="Arial"/>
              <a:buChar char="•"/>
            </a:pPr>
            <a:r>
              <a:rPr i="1" lang="ru-RU" sz="3200">
                <a:solidFill>
                  <a:srgbClr val="000000"/>
                </a:solidFill>
                <a:latin typeface="Calibri"/>
              </a:rPr>
              <a:t>Стресс;</a:t>
            </a:r>
            <a:endParaRPr/>
          </a:p>
          <a:p>
            <a:pPr algn="just">
              <a:lnSpc>
                <a:spcPct val="100000"/>
              </a:lnSpc>
              <a:buFont typeface="Arial"/>
              <a:buChar char="•"/>
            </a:pPr>
            <a:r>
              <a:rPr i="1" lang="ru-RU" sz="3200">
                <a:solidFill>
                  <a:srgbClr val="000000"/>
                </a:solidFill>
                <a:latin typeface="Calibri"/>
              </a:rPr>
              <a:t>Фрустрация;</a:t>
            </a:r>
            <a:endParaRPr/>
          </a:p>
          <a:p>
            <a:pPr algn="just">
              <a:lnSpc>
                <a:spcPct val="100000"/>
              </a:lnSpc>
              <a:buFont typeface="Arial"/>
              <a:buChar char="•"/>
            </a:pPr>
            <a:r>
              <a:rPr i="1" lang="ru-RU" sz="3200">
                <a:solidFill>
                  <a:srgbClr val="000000"/>
                </a:solidFill>
                <a:latin typeface="Calibri"/>
              </a:rPr>
              <a:t>Конфликт;</a:t>
            </a:r>
            <a:endParaRPr/>
          </a:p>
          <a:p>
            <a:pPr>
              <a:lnSpc>
                <a:spcPct val="100000"/>
              </a:lnSpc>
              <a:buFont typeface="Arial"/>
              <a:buChar char="•"/>
            </a:pPr>
            <a:r>
              <a:rPr i="1" lang="ru-RU" sz="3200">
                <a:solidFill>
                  <a:srgbClr val="000000"/>
                </a:solidFill>
                <a:latin typeface="Calibri"/>
              </a:rPr>
              <a:t>Кризис. </a:t>
            </a:r>
            <a:endParaRPr/>
          </a:p>
          <a:p>
            <a:pPr>
              <a:lnSpc>
                <a:spcPct val="100000"/>
              </a:lnSpc>
            </a:pP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83" name="Рисунок 3"/>
          <p:cNvPicPr/>
          <p:nvPr/>
        </p:nvPicPr>
        <p:blipFill>
          <a:blip r:embed="rId1"/>
          <a:stretch>
            <a:fillRect/>
          </a:stretch>
        </p:blipFill>
        <p:spPr>
          <a:xfrm>
            <a:off x="84240" y="836640"/>
            <a:ext cx="4056120" cy="5544000"/>
          </a:xfrm>
          <a:prstGeom prst="rect">
            <a:avLst/>
          </a:prstGeom>
        </p:spPr>
      </p:pic>
      <p:pic>
        <p:nvPicPr>
          <p:cNvPr descr="" id="84" name="Рисунок 4"/>
          <p:cNvPicPr/>
          <p:nvPr/>
        </p:nvPicPr>
        <p:blipFill>
          <a:blip r:embed="rId2"/>
          <a:stretch>
            <a:fillRect/>
          </a:stretch>
        </p:blipFill>
        <p:spPr>
          <a:xfrm>
            <a:off x="4428000" y="836640"/>
            <a:ext cx="3932280" cy="5544000"/>
          </a:xfrm>
          <a:prstGeom prst="rect">
            <a:avLst/>
          </a:prstGeom>
        </p:spPr>
      </p:pic>
    </p:spTree>
  </p:cSld>
  <p:timing>
    <p:tnLst>
      <p:par>
        <p:cTn dur="indefinite" id="105" nodeType="tmRoot" restart="never">
          <p:childTnLst>
            <p:seq>
              <p:cTn dur="indefinite" id="106" nodeType="mainSeq">
                <p:childTnLst>
                  <p:par>
                    <p:cTn fill="hold" id="107">
                      <p:stCondLst>
                        <p:cond delay="indefinite"/>
                      </p:stCondLst>
                      <p:childTnLst>
                        <p:par>
                          <p:cTn fill="hold" id="108">
                            <p:stCondLst>
                              <p:cond delay="0"/>
                            </p:stCondLst>
                            <p:childTnLst>
                              <p:par>
                                <p:cTn fill="hold" id="109" nodeType="clickEffect" presetClass="entr" presetID="16" presetSubtype="21">
                                  <p:stCondLst>
                                    <p:cond delay="0"/>
                                  </p:stCondLst>
                                  <p:childTnLst>
                                    <p:set>
                                      <p:cBhvr>
                                        <p:cTn dur="1" fill="hold" id="110">
                                          <p:stCondLst>
                                            <p:cond delay="0"/>
                                          </p:stCondLst>
                                        </p:cTn>
                                        <p:tgtEl>
                                          <p:spTgt spid="83"/>
                                        </p:tgtEl>
                                        <p:attrNameLst>
                                          <p:attrName>style.visibility</p:attrName>
                                        </p:attrNameLst>
                                      </p:cBhvr>
                                      <p:to>
                                        <p:strVal val="visible"/>
                                      </p:to>
                                    </p:set>
                                    <p:animEffect filter="barn(inVertical)" transition="out">
                                      <p:cBhvr additive="repl">
                                        <p:cTn dur="500" fill="freeze" id="111"/>
                                        <p:tgtEl>
                                          <p:spTgt spid="83"/>
                                        </p:tgtEl>
                                      </p:cBhvr>
                                    </p:animEffect>
                                  </p:childTnLst>
                                </p:cTn>
                              </p:par>
                            </p:childTnLst>
                          </p:cTn>
                        </p:par>
                      </p:childTnLst>
                    </p:cTn>
                  </p:par>
                  <p:par>
                    <p:cTn fill="hold" id="112">
                      <p:stCondLst>
                        <p:cond delay="indefinite"/>
                      </p:stCondLst>
                      <p:childTnLst>
                        <p:par>
                          <p:cTn fill="hold" id="113">
                            <p:stCondLst>
                              <p:cond delay="0"/>
                            </p:stCondLst>
                            <p:childTnLst>
                              <p:par>
                                <p:cTn fill="hold" id="114" nodeType="clickEffect" presetClass="entr" presetID="22" presetSubtype="4">
                                  <p:stCondLst>
                                    <p:cond delay="0"/>
                                  </p:stCondLst>
                                  <p:childTnLst>
                                    <p:set>
                                      <p:cBhvr>
                                        <p:cTn dur="1" fill="hold" id="115">
                                          <p:stCondLst>
                                            <p:cond delay="0"/>
                                          </p:stCondLst>
                                        </p:cTn>
                                        <p:tgtEl>
                                          <p:spTgt spid="84"/>
                                        </p:tgtEl>
                                        <p:attrNameLst>
                                          <p:attrName>style.visibility</p:attrName>
                                        </p:attrNameLst>
                                      </p:cBhvr>
                                      <p:to>
                                        <p:strVal val="visible"/>
                                      </p:to>
                                    </p:set>
                                    <p:animEffect filter="wipe(down)" transition="out">
                                      <p:cBhvr additive="repl">
                                        <p:cTn dur="500" fill="freeze" id="116"/>
                                        <p:tgtEl>
                                          <p:spTgt spid="8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bg>
      <p:bgPr>
        <a:blipFill>
          <a:blip r:embed="rId1"/>
          <a:tile/>
        </a:blipFill>
      </p:bgPr>
    </p:bg>
    <p:spTree>
      <p:nvGrpSpPr>
        <p:cNvPr id="1" name=""/>
        <p:cNvGrpSpPr/>
        <p:nvPr/>
      </p:nvGrpSpPr>
      <p:grpSpPr>
        <a:xfrm>
          <a:off x="0" y="0"/>
          <a:ext cx="0" cy="0"/>
          <a:chOff x="0" y="0"/>
          <a:chExt cx="0" cy="0"/>
        </a:xfrm>
      </p:grpSpPr>
      <p:sp>
        <p:nvSpPr>
          <p:cNvPr id="85" name="CustomShape 1"/>
          <p:cNvSpPr/>
          <p:nvPr/>
        </p:nvSpPr>
        <p:spPr>
          <a:xfrm>
            <a:off x="457200" y="274680"/>
            <a:ext cx="8228880" cy="1142280"/>
          </a:xfrm>
          <a:prstGeom prst="rect">
            <a:avLst/>
          </a:prstGeom>
        </p:spPr>
        <p:txBody>
          <a:bodyPr anchor="ctr" bIns="45000" lIns="90000" rIns="90000" tIns="45000"/>
          <a:p>
            <a:pPr algn="ctr">
              <a:lnSpc>
                <a:spcPct val="100000"/>
              </a:lnSpc>
            </a:pPr>
            <a:r>
              <a:rPr lang="ru-RU" sz="4400">
                <a:solidFill>
                  <a:srgbClr val="000000"/>
                </a:solidFill>
                <a:latin typeface="Calibri"/>
              </a:rPr>
              <a:t>Стресс</a:t>
            </a:r>
            <a:endParaRPr/>
          </a:p>
        </p:txBody>
      </p:sp>
      <p:sp>
        <p:nvSpPr>
          <p:cNvPr id="86" name="CustomShape 2"/>
          <p:cNvSpPr/>
          <p:nvPr/>
        </p:nvSpPr>
        <p:spPr>
          <a:xfrm>
            <a:off x="457200" y="1600200"/>
            <a:ext cx="8228880" cy="4525200"/>
          </a:xfrm>
          <a:prstGeom prst="rect">
            <a:avLst/>
          </a:prstGeom>
        </p:spPr>
        <p:txBody>
          <a:bodyPr bIns="45000" lIns="90000" rIns="90000" tIns="45000"/>
          <a:p>
            <a:pPr>
              <a:lnSpc>
                <a:spcPct val="100000"/>
              </a:lnSpc>
            </a:pPr>
            <a:r>
              <a:rPr b="1" i="1" lang="ru-RU" sz="3200">
                <a:solidFill>
                  <a:srgbClr val="000000"/>
                </a:solidFill>
                <a:latin typeface="Calibri"/>
              </a:rPr>
              <a:t>Стресс.</a:t>
            </a:r>
            <a:endParaRPr/>
          </a:p>
          <a:p>
            <a:pPr>
              <a:lnSpc>
                <a:spcPct val="100000"/>
              </a:lnSpc>
            </a:pPr>
            <a:r>
              <a:rPr i="1" lang="ru-RU" sz="3200">
                <a:solidFill>
                  <a:srgbClr val="000000"/>
                </a:solidFill>
                <a:latin typeface="Calibri"/>
              </a:rPr>
              <a:t> </a:t>
            </a:r>
            <a:r>
              <a:rPr i="1" lang="ru-RU" sz="3200">
                <a:solidFill>
                  <a:srgbClr val="000000"/>
                </a:solidFill>
                <a:latin typeface="Calibri"/>
              </a:rPr>
              <a:t>Категориялық негіздердің анықталмағандығы мен шектеулер  стресс  түсінігіне қатты әсер етті. Стрессті  алғашында   ағзаның  зиян  агенттердің  әсеріне спецификалық емес жауабы ретінде қарастырды. Қазіргі кезде стрессті белгісіз жағдайлардың бәріне тән етіп көрсетеді. Р. Люфттың айтуы бойынша: " стрессті көбі  адаммен өз төсегінде жатпаған кезде болатын жағдайлар деп түсінеді»десе,  ал  Г. Сельенің айтуы бойыншы, « адам тіпті ұйықтап жатқан кезде де, белгілі бір жағдайды бастан кешіреді, стресстің жоқ болуын өліммен теңестіреді».</a:t>
            </a:r>
            <a:endParaRPr/>
          </a:p>
          <a:p>
            <a:pPr>
              <a:lnSpc>
                <a:spcPct val="100000"/>
              </a:lnSpc>
            </a:pPr>
            <a:r>
              <a:rPr i="1" lang="ru-RU" sz="3200">
                <a:solidFill>
                  <a:srgbClr val="000000"/>
                </a:solidFill>
                <a:latin typeface="Calibri"/>
              </a:rPr>
              <a:t>  </a:t>
            </a:r>
            <a:r>
              <a:rPr i="1" lang="ru-RU" sz="3200">
                <a:solidFill>
                  <a:srgbClr val="000000"/>
                </a:solidFill>
                <a:latin typeface="Calibri"/>
              </a:rPr>
              <a:t>Қоршаған ортаның кез келген шарттары, экстрималды ситуациялар  тек ғана өмірге бейімделмеген немес «оңай» өмір сүріп үйренген адамдар ғана  стресстік жағдайларға көп түседі дейді.</a:t>
            </a:r>
            <a:endParaRPr/>
          </a:p>
          <a:p>
            <a:pPr>
              <a:lnSpc>
                <a:spcPct val="100000"/>
              </a:lnSpc>
            </a:pPr>
            <a:endParaRPr/>
          </a:p>
        </p:txBody>
      </p:sp>
    </p:spTree>
  </p:cSld>
  <p:timing>
    <p:tnLst>
      <p:par>
        <p:cTn dur="indefinite" id="117" nodeType="tmRoot" restart="never">
          <p:childTnLst>
            <p:seq>
              <p:cTn dur="indefinite" id="118" nodeType="mainSeq">
                <p:childTnLst>
                  <p:par>
                    <p:cTn fill="hold" id="119">
                      <p:stCondLst>
                        <p:cond delay="indefinite"/>
                      </p:stCondLst>
                      <p:childTnLst>
                        <p:par>
                          <p:cTn fill="hold" id="120">
                            <p:stCondLst>
                              <p:cond delay="0"/>
                            </p:stCondLst>
                            <p:childTnLst>
                              <p:par>
                                <p:cTn fill="hold" id="121" nodeType="clickEffect" presetClass="emph" presetID="6">
                                  <p:stCondLst>
                                    <p:cond delay="0"/>
                                  </p:stCondLst>
                                </p:cTn>
                              </p:par>
                              <p:par>
                                <p:cTn fill="hold" id="122" nodeType="withEffect" presetClass="emph" presetID="6">
                                  <p:stCondLst>
                                    <p:cond delay="0"/>
                                  </p:stCondLst>
                                </p:cTn>
                              </p:par>
                              <p:par>
                                <p:cTn fill="hold" id="123" nodeType="withEffect" presetClass="emph" presetID="6">
                                  <p:stCondLst>
                                    <p:cond delay="0"/>
                                  </p:stCond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